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1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5" r:id="rId30"/>
    <p:sldId id="296" r:id="rId31"/>
    <p:sldId id="284" r:id="rId32"/>
    <p:sldId id="297" r:id="rId33"/>
    <p:sldId id="298" r:id="rId34"/>
    <p:sldId id="295" r:id="rId35"/>
    <p:sldId id="299" r:id="rId36"/>
    <p:sldId id="300" r:id="rId37"/>
    <p:sldId id="286" r:id="rId38"/>
    <p:sldId id="287" r:id="rId39"/>
    <p:sldId id="288" r:id="rId40"/>
    <p:sldId id="289" r:id="rId41"/>
    <p:sldId id="290" r:id="rId42"/>
    <p:sldId id="291" r:id="rId43"/>
    <p:sldId id="293" r:id="rId44"/>
    <p:sldId id="292" r:id="rId45"/>
    <p:sldId id="294" r:id="rId4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70226" autoAdjust="0"/>
  </p:normalViewPr>
  <p:slideViewPr>
    <p:cSldViewPr>
      <p:cViewPr varScale="1">
        <p:scale>
          <a:sx n="57" d="100"/>
          <a:sy n="57" d="100"/>
        </p:scale>
        <p:origin x="210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.V. Manakhov" userId="56fc202244518b9b" providerId="LiveId" clId="{62174CEF-6186-4EE1-85B8-ECA6A529F3C3}"/>
    <pc:docChg chg="undo redo custSel addSld modSld">
      <pc:chgData name="D.V. Manakhov" userId="56fc202244518b9b" providerId="LiveId" clId="{62174CEF-6186-4EE1-85B8-ECA6A529F3C3}" dt="2022-02-15T10:32:20.589" v="876" actId="20577"/>
      <pc:docMkLst>
        <pc:docMk/>
      </pc:docMkLst>
      <pc:sldChg chg="modNotesTx">
        <pc:chgData name="D.V. Manakhov" userId="56fc202244518b9b" providerId="LiveId" clId="{62174CEF-6186-4EE1-85B8-ECA6A529F3C3}" dt="2022-02-12T14:07:28.005" v="2" actId="6549"/>
        <pc:sldMkLst>
          <pc:docMk/>
          <pc:sldMk cId="0" sldId="257"/>
        </pc:sldMkLst>
      </pc:sldChg>
      <pc:sldChg chg="modNotesTx">
        <pc:chgData name="D.V. Manakhov" userId="56fc202244518b9b" providerId="LiveId" clId="{62174CEF-6186-4EE1-85B8-ECA6A529F3C3}" dt="2022-02-12T14:11:26.049" v="273"/>
        <pc:sldMkLst>
          <pc:docMk/>
          <pc:sldMk cId="0" sldId="260"/>
        </pc:sldMkLst>
      </pc:sldChg>
      <pc:sldChg chg="modSp mod">
        <pc:chgData name="D.V. Manakhov" userId="56fc202244518b9b" providerId="LiveId" clId="{62174CEF-6186-4EE1-85B8-ECA6A529F3C3}" dt="2022-02-12T14:12:42.028" v="274" actId="20577"/>
        <pc:sldMkLst>
          <pc:docMk/>
          <pc:sldMk cId="0" sldId="261"/>
        </pc:sldMkLst>
        <pc:spChg chg="mod">
          <ac:chgData name="D.V. Manakhov" userId="56fc202244518b9b" providerId="LiveId" clId="{62174CEF-6186-4EE1-85B8-ECA6A529F3C3}" dt="2022-02-12T14:12:42.028" v="274" actId="20577"/>
          <ac:spMkLst>
            <pc:docMk/>
            <pc:sldMk cId="0" sldId="261"/>
            <ac:spMk id="6147" creationId="{179DD25F-744C-49AF-859A-8A3D9136AD43}"/>
          </ac:spMkLst>
        </pc:spChg>
      </pc:sldChg>
      <pc:sldChg chg="modNotesTx">
        <pc:chgData name="D.V. Manakhov" userId="56fc202244518b9b" providerId="LiveId" clId="{62174CEF-6186-4EE1-85B8-ECA6A529F3C3}" dt="2022-02-12T14:47:30.064" v="279" actId="20577"/>
        <pc:sldMkLst>
          <pc:docMk/>
          <pc:sldMk cId="0" sldId="262"/>
        </pc:sldMkLst>
      </pc:sldChg>
      <pc:sldChg chg="modNotesTx">
        <pc:chgData name="D.V. Manakhov" userId="56fc202244518b9b" providerId="LiveId" clId="{62174CEF-6186-4EE1-85B8-ECA6A529F3C3}" dt="2022-02-12T14:47:59.033" v="290" actId="20577"/>
        <pc:sldMkLst>
          <pc:docMk/>
          <pc:sldMk cId="0" sldId="263"/>
        </pc:sldMkLst>
      </pc:sldChg>
      <pc:sldChg chg="modNotesTx">
        <pc:chgData name="D.V. Manakhov" userId="56fc202244518b9b" providerId="LiveId" clId="{62174CEF-6186-4EE1-85B8-ECA6A529F3C3}" dt="2022-02-12T14:48:44.619" v="324" actId="20577"/>
        <pc:sldMkLst>
          <pc:docMk/>
          <pc:sldMk cId="0" sldId="264"/>
        </pc:sldMkLst>
      </pc:sldChg>
      <pc:sldChg chg="modNotesTx">
        <pc:chgData name="D.V. Manakhov" userId="56fc202244518b9b" providerId="LiveId" clId="{62174CEF-6186-4EE1-85B8-ECA6A529F3C3}" dt="2022-02-12T14:53:55.028" v="360" actId="6549"/>
        <pc:sldMkLst>
          <pc:docMk/>
          <pc:sldMk cId="0" sldId="266"/>
        </pc:sldMkLst>
      </pc:sldChg>
      <pc:sldChg chg="modNotesTx">
        <pc:chgData name="D.V. Manakhov" userId="56fc202244518b9b" providerId="LiveId" clId="{62174CEF-6186-4EE1-85B8-ECA6A529F3C3}" dt="2022-02-12T14:54:57.127" v="364" actId="6549"/>
        <pc:sldMkLst>
          <pc:docMk/>
          <pc:sldMk cId="0" sldId="267"/>
        </pc:sldMkLst>
      </pc:sldChg>
      <pc:sldChg chg="modNotesTx">
        <pc:chgData name="D.V. Manakhov" userId="56fc202244518b9b" providerId="LiveId" clId="{62174CEF-6186-4EE1-85B8-ECA6A529F3C3}" dt="2022-02-12T14:55:47.630" v="365"/>
        <pc:sldMkLst>
          <pc:docMk/>
          <pc:sldMk cId="0" sldId="268"/>
        </pc:sldMkLst>
      </pc:sldChg>
      <pc:sldChg chg="modNotesTx">
        <pc:chgData name="D.V. Manakhov" userId="56fc202244518b9b" providerId="LiveId" clId="{62174CEF-6186-4EE1-85B8-ECA6A529F3C3}" dt="2022-02-12T14:57:04.941" v="372" actId="6549"/>
        <pc:sldMkLst>
          <pc:docMk/>
          <pc:sldMk cId="0" sldId="269"/>
        </pc:sldMkLst>
      </pc:sldChg>
      <pc:sldChg chg="modNotesTx">
        <pc:chgData name="D.V. Manakhov" userId="56fc202244518b9b" providerId="LiveId" clId="{62174CEF-6186-4EE1-85B8-ECA6A529F3C3}" dt="2022-02-12T14:58:57.293" v="395" actId="20577"/>
        <pc:sldMkLst>
          <pc:docMk/>
          <pc:sldMk cId="0" sldId="270"/>
        </pc:sldMkLst>
      </pc:sldChg>
      <pc:sldChg chg="modNotesTx">
        <pc:chgData name="D.V. Manakhov" userId="56fc202244518b9b" providerId="LiveId" clId="{62174CEF-6186-4EE1-85B8-ECA6A529F3C3}" dt="2022-02-12T14:59:18.675" v="397" actId="20577"/>
        <pc:sldMkLst>
          <pc:docMk/>
          <pc:sldMk cId="0" sldId="271"/>
        </pc:sldMkLst>
      </pc:sldChg>
      <pc:sldChg chg="modNotesTx">
        <pc:chgData name="D.V. Manakhov" userId="56fc202244518b9b" providerId="LiveId" clId="{62174CEF-6186-4EE1-85B8-ECA6A529F3C3}" dt="2022-02-12T15:01:03.252" v="415" actId="20577"/>
        <pc:sldMkLst>
          <pc:docMk/>
          <pc:sldMk cId="0" sldId="272"/>
        </pc:sldMkLst>
      </pc:sldChg>
      <pc:sldChg chg="modNotesTx">
        <pc:chgData name="D.V. Manakhov" userId="56fc202244518b9b" providerId="LiveId" clId="{62174CEF-6186-4EE1-85B8-ECA6A529F3C3}" dt="2022-02-12T15:01:16.795" v="417" actId="20577"/>
        <pc:sldMkLst>
          <pc:docMk/>
          <pc:sldMk cId="0" sldId="273"/>
        </pc:sldMkLst>
      </pc:sldChg>
      <pc:sldChg chg="addSp delSp modSp mod modNotesTx">
        <pc:chgData name="D.V. Manakhov" userId="56fc202244518b9b" providerId="LiveId" clId="{62174CEF-6186-4EE1-85B8-ECA6A529F3C3}" dt="2022-02-12T15:31:26.942" v="464" actId="1036"/>
        <pc:sldMkLst>
          <pc:docMk/>
          <pc:sldMk cId="0" sldId="274"/>
        </pc:sldMkLst>
        <pc:spChg chg="add mod">
          <ac:chgData name="D.V. Manakhov" userId="56fc202244518b9b" providerId="LiveId" clId="{62174CEF-6186-4EE1-85B8-ECA6A529F3C3}" dt="2022-02-12T15:31:02.214" v="452" actId="1076"/>
          <ac:spMkLst>
            <pc:docMk/>
            <pc:sldMk cId="0" sldId="274"/>
            <ac:spMk id="2" creationId="{2A7E29FB-AA80-45FD-9257-D585DDF8E31B}"/>
          </ac:spMkLst>
        </pc:spChg>
        <pc:spChg chg="add mod">
          <ac:chgData name="D.V. Manakhov" userId="56fc202244518b9b" providerId="LiveId" clId="{62174CEF-6186-4EE1-85B8-ECA6A529F3C3}" dt="2022-02-12T15:31:26.942" v="464" actId="1036"/>
          <ac:spMkLst>
            <pc:docMk/>
            <pc:sldMk cId="0" sldId="274"/>
            <ac:spMk id="7" creationId="{D7DA39A1-7F35-4FAB-B2A8-F78959B64339}"/>
          </ac:spMkLst>
        </pc:spChg>
        <pc:picChg chg="add del mod">
          <ac:chgData name="D.V. Manakhov" userId="56fc202244518b9b" providerId="LiveId" clId="{62174CEF-6186-4EE1-85B8-ECA6A529F3C3}" dt="2022-02-12T15:29:11.887" v="430" actId="478"/>
          <ac:picMkLst>
            <pc:docMk/>
            <pc:sldMk cId="0" sldId="274"/>
            <ac:picMk id="4" creationId="{034A3B5A-FE80-403E-AE88-2763BEB9CB87}"/>
          </ac:picMkLst>
        </pc:picChg>
        <pc:picChg chg="mod">
          <ac:chgData name="D.V. Manakhov" userId="56fc202244518b9b" providerId="LiveId" clId="{62174CEF-6186-4EE1-85B8-ECA6A529F3C3}" dt="2022-02-12T15:20:50.712" v="420" actId="1076"/>
          <ac:picMkLst>
            <pc:docMk/>
            <pc:sldMk cId="0" sldId="274"/>
            <ac:picMk id="19459" creationId="{DB94D79B-FC29-4E25-893E-8F13433BDE54}"/>
          </ac:picMkLst>
        </pc:picChg>
        <pc:picChg chg="add mod">
          <ac:chgData name="D.V. Manakhov" userId="56fc202244518b9b" providerId="LiveId" clId="{62174CEF-6186-4EE1-85B8-ECA6A529F3C3}" dt="2022-02-12T15:30:20.318" v="439" actId="732"/>
          <ac:picMkLst>
            <pc:docMk/>
            <pc:sldMk cId="0" sldId="274"/>
            <ac:picMk id="19462" creationId="{52BFE12B-FCB4-4423-94FD-B0159E3416C9}"/>
          </ac:picMkLst>
        </pc:picChg>
      </pc:sldChg>
      <pc:sldChg chg="modNotesTx">
        <pc:chgData name="D.V. Manakhov" userId="56fc202244518b9b" providerId="LiveId" clId="{62174CEF-6186-4EE1-85B8-ECA6A529F3C3}" dt="2022-02-15T09:30:50.228" v="468" actId="20577"/>
        <pc:sldMkLst>
          <pc:docMk/>
          <pc:sldMk cId="0" sldId="275"/>
        </pc:sldMkLst>
      </pc:sldChg>
      <pc:sldChg chg="modNotesTx">
        <pc:chgData name="D.V. Manakhov" userId="56fc202244518b9b" providerId="LiveId" clId="{62174CEF-6186-4EE1-85B8-ECA6A529F3C3}" dt="2022-02-15T09:34:15.099" v="557" actId="20577"/>
        <pc:sldMkLst>
          <pc:docMk/>
          <pc:sldMk cId="0" sldId="276"/>
        </pc:sldMkLst>
      </pc:sldChg>
      <pc:sldChg chg="modNotesTx">
        <pc:chgData name="D.V. Manakhov" userId="56fc202244518b9b" providerId="LiveId" clId="{62174CEF-6186-4EE1-85B8-ECA6A529F3C3}" dt="2022-02-15T09:34:50.751" v="568" actId="20577"/>
        <pc:sldMkLst>
          <pc:docMk/>
          <pc:sldMk cId="0" sldId="277"/>
        </pc:sldMkLst>
      </pc:sldChg>
      <pc:sldChg chg="addSp delSp modSp mod modNotesTx">
        <pc:chgData name="D.V. Manakhov" userId="56fc202244518b9b" providerId="LiveId" clId="{62174CEF-6186-4EE1-85B8-ECA6A529F3C3}" dt="2022-02-15T09:38:37.292" v="605" actId="478"/>
        <pc:sldMkLst>
          <pc:docMk/>
          <pc:sldMk cId="0" sldId="278"/>
        </pc:sldMkLst>
        <pc:spChg chg="add mod">
          <ac:chgData name="D.V. Manakhov" userId="56fc202244518b9b" providerId="LiveId" clId="{62174CEF-6186-4EE1-85B8-ECA6A529F3C3}" dt="2022-02-15T09:38:34.641" v="604" actId="1076"/>
          <ac:spMkLst>
            <pc:docMk/>
            <pc:sldMk cId="0" sldId="278"/>
            <ac:spMk id="2" creationId="{8290B6D5-98E9-4574-A15E-2980AD304187}"/>
          </ac:spMkLst>
        </pc:spChg>
        <pc:spChg chg="add mod">
          <ac:chgData name="D.V. Manakhov" userId="56fc202244518b9b" providerId="LiveId" clId="{62174CEF-6186-4EE1-85B8-ECA6A529F3C3}" dt="2022-02-15T09:38:29.983" v="603" actId="20577"/>
          <ac:spMkLst>
            <pc:docMk/>
            <pc:sldMk cId="0" sldId="278"/>
            <ac:spMk id="7" creationId="{FA46DB0C-F654-4440-8729-E930ADE19658}"/>
          </ac:spMkLst>
        </pc:spChg>
        <pc:spChg chg="mod">
          <ac:chgData name="D.V. Manakhov" userId="56fc202244518b9b" providerId="LiveId" clId="{62174CEF-6186-4EE1-85B8-ECA6A529F3C3}" dt="2022-02-15T09:36:10.954" v="585" actId="404"/>
          <ac:spMkLst>
            <pc:docMk/>
            <pc:sldMk cId="0" sldId="278"/>
            <ac:spMk id="23554" creationId="{12A39693-280D-4C92-8154-C955246583C9}"/>
          </ac:spMkLst>
        </pc:spChg>
        <pc:picChg chg="add del mod">
          <ac:chgData name="D.V. Manakhov" userId="56fc202244518b9b" providerId="LiveId" clId="{62174CEF-6186-4EE1-85B8-ECA6A529F3C3}" dt="2022-02-15T09:37:53.361" v="593" actId="14100"/>
          <ac:picMkLst>
            <pc:docMk/>
            <pc:sldMk cId="0" sldId="278"/>
            <ac:picMk id="1026" creationId="{158073EE-0F21-4EF6-8634-D4537ED0B7F6}"/>
          </ac:picMkLst>
        </pc:picChg>
        <pc:picChg chg="add del mod">
          <ac:chgData name="D.V. Manakhov" userId="56fc202244518b9b" providerId="LiveId" clId="{62174CEF-6186-4EE1-85B8-ECA6A529F3C3}" dt="2022-02-15T09:38:37.292" v="605" actId="478"/>
          <ac:picMkLst>
            <pc:docMk/>
            <pc:sldMk cId="0" sldId="278"/>
            <ac:picMk id="23555" creationId="{5335CFF7-888B-4F2A-8036-7233C5850A52}"/>
          </ac:picMkLst>
        </pc:picChg>
      </pc:sldChg>
      <pc:sldChg chg="modNotesTx">
        <pc:chgData name="D.V. Manakhov" userId="56fc202244518b9b" providerId="LiveId" clId="{62174CEF-6186-4EE1-85B8-ECA6A529F3C3}" dt="2022-02-15T09:39:43.204" v="608" actId="20577"/>
        <pc:sldMkLst>
          <pc:docMk/>
          <pc:sldMk cId="0" sldId="279"/>
        </pc:sldMkLst>
      </pc:sldChg>
      <pc:sldChg chg="modNotesTx">
        <pc:chgData name="D.V. Manakhov" userId="56fc202244518b9b" providerId="LiveId" clId="{62174CEF-6186-4EE1-85B8-ECA6A529F3C3}" dt="2022-02-15T09:44:00.266" v="628" actId="6549"/>
        <pc:sldMkLst>
          <pc:docMk/>
          <pc:sldMk cId="0" sldId="280"/>
        </pc:sldMkLst>
      </pc:sldChg>
      <pc:sldChg chg="addSp modSp mod modNotesTx">
        <pc:chgData name="D.V. Manakhov" userId="56fc202244518b9b" providerId="LiveId" clId="{62174CEF-6186-4EE1-85B8-ECA6A529F3C3}" dt="2022-02-15T09:42:36.556" v="625" actId="2711"/>
        <pc:sldMkLst>
          <pc:docMk/>
          <pc:sldMk cId="0" sldId="281"/>
        </pc:sldMkLst>
        <pc:spChg chg="add mod">
          <ac:chgData name="D.V. Manakhov" userId="56fc202244518b9b" providerId="LiveId" clId="{62174CEF-6186-4EE1-85B8-ECA6A529F3C3}" dt="2022-02-15T09:42:36.556" v="625" actId="2711"/>
          <ac:spMkLst>
            <pc:docMk/>
            <pc:sldMk cId="0" sldId="281"/>
            <ac:spMk id="2" creationId="{6E3148EB-DA10-4DA4-9226-74541BEF29B6}"/>
          </ac:spMkLst>
        </pc:spChg>
      </pc:sldChg>
      <pc:sldChg chg="modNotesTx">
        <pc:chgData name="D.V. Manakhov" userId="56fc202244518b9b" providerId="LiveId" clId="{62174CEF-6186-4EE1-85B8-ECA6A529F3C3}" dt="2022-02-15T09:45:48.775" v="653" actId="57"/>
        <pc:sldMkLst>
          <pc:docMk/>
          <pc:sldMk cId="0" sldId="282"/>
        </pc:sldMkLst>
      </pc:sldChg>
      <pc:sldChg chg="modNotesTx">
        <pc:chgData name="D.V. Manakhov" userId="56fc202244518b9b" providerId="LiveId" clId="{62174CEF-6186-4EE1-85B8-ECA6A529F3C3}" dt="2022-02-15T09:54:23.197" v="667" actId="6549"/>
        <pc:sldMkLst>
          <pc:docMk/>
          <pc:sldMk cId="0" sldId="283"/>
        </pc:sldMkLst>
      </pc:sldChg>
      <pc:sldChg chg="modNotesTx">
        <pc:chgData name="D.V. Manakhov" userId="56fc202244518b9b" providerId="LiveId" clId="{62174CEF-6186-4EE1-85B8-ECA6A529F3C3}" dt="2022-02-15T09:58:38.344" v="682"/>
        <pc:sldMkLst>
          <pc:docMk/>
          <pc:sldMk cId="0" sldId="284"/>
        </pc:sldMkLst>
      </pc:sldChg>
      <pc:sldChg chg="modNotesTx">
        <pc:chgData name="D.V. Manakhov" userId="56fc202244518b9b" providerId="LiveId" clId="{62174CEF-6186-4EE1-85B8-ECA6A529F3C3}" dt="2022-02-15T09:54:49.912" v="669" actId="20577"/>
        <pc:sldMkLst>
          <pc:docMk/>
          <pc:sldMk cId="0" sldId="285"/>
        </pc:sldMkLst>
      </pc:sldChg>
      <pc:sldChg chg="modNotesTx">
        <pc:chgData name="D.V. Manakhov" userId="56fc202244518b9b" providerId="LiveId" clId="{62174CEF-6186-4EE1-85B8-ECA6A529F3C3}" dt="2022-02-15T10:19:14.035" v="728" actId="20577"/>
        <pc:sldMkLst>
          <pc:docMk/>
          <pc:sldMk cId="0" sldId="286"/>
        </pc:sldMkLst>
      </pc:sldChg>
      <pc:sldChg chg="modNotesTx">
        <pc:chgData name="D.V. Manakhov" userId="56fc202244518b9b" providerId="LiveId" clId="{62174CEF-6186-4EE1-85B8-ECA6A529F3C3}" dt="2022-02-15T10:20:23.518" v="729"/>
        <pc:sldMkLst>
          <pc:docMk/>
          <pc:sldMk cId="0" sldId="287"/>
        </pc:sldMkLst>
      </pc:sldChg>
      <pc:sldChg chg="modNotesTx">
        <pc:chgData name="D.V. Manakhov" userId="56fc202244518b9b" providerId="LiveId" clId="{62174CEF-6186-4EE1-85B8-ECA6A529F3C3}" dt="2022-02-15T10:20:58.646" v="733" actId="20577"/>
        <pc:sldMkLst>
          <pc:docMk/>
          <pc:sldMk cId="0" sldId="288"/>
        </pc:sldMkLst>
      </pc:sldChg>
      <pc:sldChg chg="modNotesTx">
        <pc:chgData name="D.V. Manakhov" userId="56fc202244518b9b" providerId="LiveId" clId="{62174CEF-6186-4EE1-85B8-ECA6A529F3C3}" dt="2022-02-15T10:23:05.130" v="758" actId="6549"/>
        <pc:sldMkLst>
          <pc:docMk/>
          <pc:sldMk cId="0" sldId="289"/>
        </pc:sldMkLst>
      </pc:sldChg>
      <pc:sldChg chg="modNotesTx">
        <pc:chgData name="D.V. Manakhov" userId="56fc202244518b9b" providerId="LiveId" clId="{62174CEF-6186-4EE1-85B8-ECA6A529F3C3}" dt="2022-02-15T10:23:56.520" v="759"/>
        <pc:sldMkLst>
          <pc:docMk/>
          <pc:sldMk cId="0" sldId="290"/>
        </pc:sldMkLst>
      </pc:sldChg>
      <pc:sldChg chg="addSp delSp modSp modNotesTx">
        <pc:chgData name="D.V. Manakhov" userId="56fc202244518b9b" providerId="LiveId" clId="{62174CEF-6186-4EE1-85B8-ECA6A529F3C3}" dt="2022-02-15T10:28:38.531" v="774" actId="20577"/>
        <pc:sldMkLst>
          <pc:docMk/>
          <pc:sldMk cId="0" sldId="291"/>
        </pc:sldMkLst>
        <pc:picChg chg="add mod">
          <ac:chgData name="D.V. Manakhov" userId="56fc202244518b9b" providerId="LiveId" clId="{62174CEF-6186-4EE1-85B8-ECA6A529F3C3}" dt="2022-02-15T10:26:24.974" v="765" actId="1076"/>
          <ac:picMkLst>
            <pc:docMk/>
            <pc:sldMk cId="0" sldId="291"/>
            <ac:picMk id="3074" creationId="{9C30A517-DCE6-4FED-A691-99EC3C6BFDB7}"/>
          </ac:picMkLst>
        </pc:picChg>
        <pc:picChg chg="add del mod">
          <ac:chgData name="D.V. Manakhov" userId="56fc202244518b9b" providerId="LiveId" clId="{62174CEF-6186-4EE1-85B8-ECA6A529F3C3}" dt="2022-02-15T10:28:36.640" v="772" actId="478"/>
          <ac:picMkLst>
            <pc:docMk/>
            <pc:sldMk cId="0" sldId="291"/>
            <ac:picMk id="43011" creationId="{080E17CD-6806-4743-AA38-8B938EAD4486}"/>
          </ac:picMkLst>
        </pc:picChg>
      </pc:sldChg>
      <pc:sldChg chg="addSp modSp mod modClrScheme chgLayout modNotesTx">
        <pc:chgData name="D.V. Manakhov" userId="56fc202244518b9b" providerId="LiveId" clId="{62174CEF-6186-4EE1-85B8-ECA6A529F3C3}" dt="2022-02-15T10:32:03.266" v="874" actId="6549"/>
        <pc:sldMkLst>
          <pc:docMk/>
          <pc:sldMk cId="0" sldId="292"/>
        </pc:sldMkLst>
        <pc:spChg chg="add mod">
          <ac:chgData name="D.V. Manakhov" userId="56fc202244518b9b" providerId="LiveId" clId="{62174CEF-6186-4EE1-85B8-ECA6A529F3C3}" dt="2022-02-15T10:31:45.206" v="871" actId="1076"/>
          <ac:spMkLst>
            <pc:docMk/>
            <pc:sldMk cId="0" sldId="292"/>
            <ac:spMk id="2" creationId="{8D8DB133-27B8-47E7-89C9-5118ADF26636}"/>
          </ac:spMkLst>
        </pc:spChg>
        <pc:spChg chg="add mod">
          <ac:chgData name="D.V. Manakhov" userId="56fc202244518b9b" providerId="LiveId" clId="{62174CEF-6186-4EE1-85B8-ECA6A529F3C3}" dt="2022-02-15T10:31:35.030" v="870" actId="1076"/>
          <ac:spMkLst>
            <pc:docMk/>
            <pc:sldMk cId="0" sldId="292"/>
            <ac:spMk id="6" creationId="{E70836D2-011F-496A-B24F-4191861D9E7A}"/>
          </ac:spMkLst>
        </pc:spChg>
        <pc:spChg chg="mod ord">
          <ac:chgData name="D.V. Manakhov" userId="56fc202244518b9b" providerId="LiveId" clId="{62174CEF-6186-4EE1-85B8-ECA6A529F3C3}" dt="2022-02-15T10:30:14.514" v="791" actId="700"/>
          <ac:spMkLst>
            <pc:docMk/>
            <pc:sldMk cId="0" sldId="292"/>
            <ac:spMk id="45058" creationId="{3B8E5863-8B86-46A7-813A-C8D5404A7443}"/>
          </ac:spMkLst>
        </pc:spChg>
        <pc:graphicFrameChg chg="mod ord">
          <ac:chgData name="D.V. Manakhov" userId="56fc202244518b9b" providerId="LiveId" clId="{62174CEF-6186-4EE1-85B8-ECA6A529F3C3}" dt="2022-02-15T10:30:50.252" v="828" actId="1076"/>
          <ac:graphicFrameMkLst>
            <pc:docMk/>
            <pc:sldMk cId="0" sldId="292"/>
            <ac:graphicFrameMk id="45059" creationId="{FE0354AD-C65C-4238-94E4-70DE1AA73047}"/>
          </ac:graphicFrameMkLst>
        </pc:graphicFrameChg>
        <pc:graphicFrameChg chg="mod ord">
          <ac:chgData name="D.V. Manakhov" userId="56fc202244518b9b" providerId="LiveId" clId="{62174CEF-6186-4EE1-85B8-ECA6A529F3C3}" dt="2022-02-15T10:30:14.514" v="791" actId="700"/>
          <ac:graphicFrameMkLst>
            <pc:docMk/>
            <pc:sldMk cId="0" sldId="292"/>
            <ac:graphicFrameMk id="45060" creationId="{9979439B-1930-436F-9ABF-E4E5E9931C70}"/>
          </ac:graphicFrameMkLst>
        </pc:graphicFrameChg>
      </pc:sldChg>
      <pc:sldChg chg="modNotesTx">
        <pc:chgData name="D.V. Manakhov" userId="56fc202244518b9b" providerId="LiveId" clId="{62174CEF-6186-4EE1-85B8-ECA6A529F3C3}" dt="2022-02-15T10:29:01.153" v="778" actId="6549"/>
        <pc:sldMkLst>
          <pc:docMk/>
          <pc:sldMk cId="0" sldId="293"/>
        </pc:sldMkLst>
      </pc:sldChg>
      <pc:sldChg chg="modNotesTx">
        <pc:chgData name="D.V. Manakhov" userId="56fc202244518b9b" providerId="LiveId" clId="{62174CEF-6186-4EE1-85B8-ECA6A529F3C3}" dt="2022-02-15T10:32:20.589" v="876" actId="20577"/>
        <pc:sldMkLst>
          <pc:docMk/>
          <pc:sldMk cId="0" sldId="294"/>
        </pc:sldMkLst>
      </pc:sldChg>
      <pc:sldChg chg="modNotesTx">
        <pc:chgData name="D.V. Manakhov" userId="56fc202244518b9b" providerId="LiveId" clId="{62174CEF-6186-4EE1-85B8-ECA6A529F3C3}" dt="2022-02-15T10:01:21.701" v="689" actId="20577"/>
        <pc:sldMkLst>
          <pc:docMk/>
          <pc:sldMk cId="0" sldId="295"/>
        </pc:sldMkLst>
      </pc:sldChg>
      <pc:sldChg chg="modNotesTx">
        <pc:chgData name="D.V. Manakhov" userId="56fc202244518b9b" providerId="LiveId" clId="{62174CEF-6186-4EE1-85B8-ECA6A529F3C3}" dt="2022-02-15T09:57:57.958" v="680" actId="20577"/>
        <pc:sldMkLst>
          <pc:docMk/>
          <pc:sldMk cId="0" sldId="296"/>
        </pc:sldMkLst>
      </pc:sldChg>
      <pc:sldChg chg="modNotesTx">
        <pc:chgData name="D.V. Manakhov" userId="56fc202244518b9b" providerId="LiveId" clId="{62174CEF-6186-4EE1-85B8-ECA6A529F3C3}" dt="2022-02-15T09:59:22.341" v="683"/>
        <pc:sldMkLst>
          <pc:docMk/>
          <pc:sldMk cId="0" sldId="297"/>
        </pc:sldMkLst>
      </pc:sldChg>
      <pc:sldChg chg="modNotesTx">
        <pc:chgData name="D.V. Manakhov" userId="56fc202244518b9b" providerId="LiveId" clId="{62174CEF-6186-4EE1-85B8-ECA6A529F3C3}" dt="2022-02-15T10:00:24.610" v="686" actId="57"/>
        <pc:sldMkLst>
          <pc:docMk/>
          <pc:sldMk cId="0" sldId="298"/>
        </pc:sldMkLst>
      </pc:sldChg>
      <pc:sldChg chg="modNotesTx">
        <pc:chgData name="D.V. Manakhov" userId="56fc202244518b9b" providerId="LiveId" clId="{62174CEF-6186-4EE1-85B8-ECA6A529F3C3}" dt="2022-02-15T10:02:51.813" v="719" actId="6549"/>
        <pc:sldMkLst>
          <pc:docMk/>
          <pc:sldMk cId="0" sldId="299"/>
        </pc:sldMkLst>
      </pc:sldChg>
      <pc:sldChg chg="addSp modSp mod modNotesTx">
        <pc:chgData name="D.V. Manakhov" userId="56fc202244518b9b" providerId="LiveId" clId="{62174CEF-6186-4EE1-85B8-ECA6A529F3C3}" dt="2022-02-15T10:09:50.595" v="726" actId="1076"/>
        <pc:sldMkLst>
          <pc:docMk/>
          <pc:sldMk cId="0" sldId="300"/>
        </pc:sldMkLst>
        <pc:graphicFrameChg chg="mod">
          <ac:chgData name="D.V. Manakhov" userId="56fc202244518b9b" providerId="LiveId" clId="{62174CEF-6186-4EE1-85B8-ECA6A529F3C3}" dt="2022-02-15T10:09:43.535" v="725" actId="1076"/>
          <ac:graphicFrameMkLst>
            <pc:docMk/>
            <pc:sldMk cId="0" sldId="300"/>
            <ac:graphicFrameMk id="36867" creationId="{2363E53A-E355-4FE6-8868-900FCD24CCE5}"/>
          </ac:graphicFrameMkLst>
        </pc:graphicFrameChg>
        <pc:graphicFrameChg chg="mod">
          <ac:chgData name="D.V. Manakhov" userId="56fc202244518b9b" providerId="LiveId" clId="{62174CEF-6186-4EE1-85B8-ECA6A529F3C3}" dt="2022-02-15T10:09:43.535" v="725" actId="1076"/>
          <ac:graphicFrameMkLst>
            <pc:docMk/>
            <pc:sldMk cId="0" sldId="300"/>
            <ac:graphicFrameMk id="36868" creationId="{C882AB9A-E878-47C6-AF98-A957E412D749}"/>
          </ac:graphicFrameMkLst>
        </pc:graphicFrameChg>
        <pc:picChg chg="add mod">
          <ac:chgData name="D.V. Manakhov" userId="56fc202244518b9b" providerId="LiveId" clId="{62174CEF-6186-4EE1-85B8-ECA6A529F3C3}" dt="2022-02-15T10:09:50.595" v="726" actId="1076"/>
          <ac:picMkLst>
            <pc:docMk/>
            <pc:sldMk cId="0" sldId="300"/>
            <ac:picMk id="2050" creationId="{1D4C0C63-7532-4296-9F7A-7EA9F6265C58}"/>
          </ac:picMkLst>
        </pc:picChg>
      </pc:sldChg>
      <pc:sldChg chg="addSp delSp modSp new mod modClrScheme chgLayout">
        <pc:chgData name="D.V. Manakhov" userId="56fc202244518b9b" providerId="LiveId" clId="{62174CEF-6186-4EE1-85B8-ECA6A529F3C3}" dt="2022-02-15T09:33:54.190" v="554" actId="6549"/>
        <pc:sldMkLst>
          <pc:docMk/>
          <pc:sldMk cId="1407685012" sldId="301"/>
        </pc:sldMkLst>
        <pc:spChg chg="del mod ord">
          <ac:chgData name="D.V. Manakhov" userId="56fc202244518b9b" providerId="LiveId" clId="{62174CEF-6186-4EE1-85B8-ECA6A529F3C3}" dt="2022-02-15T09:31:55.594" v="470" actId="700"/>
          <ac:spMkLst>
            <pc:docMk/>
            <pc:sldMk cId="1407685012" sldId="301"/>
            <ac:spMk id="2" creationId="{63AF1518-68BB-4181-9EB6-EC6DED1286F9}"/>
          </ac:spMkLst>
        </pc:spChg>
        <pc:spChg chg="del mod ord">
          <ac:chgData name="D.V. Manakhov" userId="56fc202244518b9b" providerId="LiveId" clId="{62174CEF-6186-4EE1-85B8-ECA6A529F3C3}" dt="2022-02-15T09:31:55.594" v="470" actId="700"/>
          <ac:spMkLst>
            <pc:docMk/>
            <pc:sldMk cId="1407685012" sldId="301"/>
            <ac:spMk id="3" creationId="{3897ADB0-CB1D-4C3E-B393-1368C0AD3CB2}"/>
          </ac:spMkLst>
        </pc:spChg>
        <pc:spChg chg="del">
          <ac:chgData name="D.V. Manakhov" userId="56fc202244518b9b" providerId="LiveId" clId="{62174CEF-6186-4EE1-85B8-ECA6A529F3C3}" dt="2022-02-15T09:31:55.594" v="470" actId="700"/>
          <ac:spMkLst>
            <pc:docMk/>
            <pc:sldMk cId="1407685012" sldId="301"/>
            <ac:spMk id="4" creationId="{95F3968F-E6F9-49E8-AE3D-584C0DE84B25}"/>
          </ac:spMkLst>
        </pc:spChg>
        <pc:spChg chg="add mod ord">
          <ac:chgData name="D.V. Manakhov" userId="56fc202244518b9b" providerId="LiveId" clId="{62174CEF-6186-4EE1-85B8-ECA6A529F3C3}" dt="2022-02-15T09:32:54.529" v="538" actId="20577"/>
          <ac:spMkLst>
            <pc:docMk/>
            <pc:sldMk cId="1407685012" sldId="301"/>
            <ac:spMk id="5" creationId="{E97B00EC-74C2-44FC-9F26-37BCD0AF1756}"/>
          </ac:spMkLst>
        </pc:spChg>
        <pc:spChg chg="add mod ord">
          <ac:chgData name="D.V. Manakhov" userId="56fc202244518b9b" providerId="LiveId" clId="{62174CEF-6186-4EE1-85B8-ECA6A529F3C3}" dt="2022-02-15T09:33:54.190" v="554" actId="6549"/>
          <ac:spMkLst>
            <pc:docMk/>
            <pc:sldMk cId="1407685012" sldId="301"/>
            <ac:spMk id="6" creationId="{CD3D53B5-4515-4A75-AE7F-0DA6CD6CC846}"/>
          </ac:spMkLst>
        </pc:spChg>
      </pc:sldChg>
    </pc:docChg>
  </pc:docChgLst>
  <pc:docChgLst>
    <pc:chgData name="D.V. Manakhov" userId="56fc202244518b9b" providerId="LiveId" clId="{615609ED-8F98-433B-AC9A-44B3CCEFD0A3}"/>
    <pc:docChg chg="undo custSel modSld">
      <pc:chgData name="D.V. Manakhov" userId="56fc202244518b9b" providerId="LiveId" clId="{615609ED-8F98-433B-AC9A-44B3CCEFD0A3}" dt="2022-10-31T18:53:15.429" v="169" actId="20577"/>
      <pc:docMkLst>
        <pc:docMk/>
      </pc:docMkLst>
      <pc:sldChg chg="modNotesTx">
        <pc:chgData name="D.V. Manakhov" userId="56fc202244518b9b" providerId="LiveId" clId="{615609ED-8F98-433B-AC9A-44B3CCEFD0A3}" dt="2022-10-31T18:39:20.058" v="5" actId="20577"/>
        <pc:sldMkLst>
          <pc:docMk/>
          <pc:sldMk cId="0" sldId="257"/>
        </pc:sldMkLst>
      </pc:sldChg>
      <pc:sldChg chg="modNotesTx">
        <pc:chgData name="D.V. Manakhov" userId="56fc202244518b9b" providerId="LiveId" clId="{615609ED-8F98-433B-AC9A-44B3CCEFD0A3}" dt="2022-10-31T18:44:39.788" v="22" actId="20577"/>
        <pc:sldMkLst>
          <pc:docMk/>
          <pc:sldMk cId="0" sldId="266"/>
        </pc:sldMkLst>
      </pc:sldChg>
      <pc:sldChg chg="modNotesTx">
        <pc:chgData name="D.V. Manakhov" userId="56fc202244518b9b" providerId="LiveId" clId="{615609ED-8F98-433B-AC9A-44B3CCEFD0A3}" dt="2022-10-31T18:46:44.552" v="36" actId="6549"/>
        <pc:sldMkLst>
          <pc:docMk/>
          <pc:sldMk cId="0" sldId="274"/>
        </pc:sldMkLst>
      </pc:sldChg>
      <pc:sldChg chg="modNotesTx">
        <pc:chgData name="D.V. Manakhov" userId="56fc202244518b9b" providerId="LiveId" clId="{615609ED-8F98-433B-AC9A-44B3CCEFD0A3}" dt="2022-10-31T18:47:38.403" v="46" actId="5793"/>
        <pc:sldMkLst>
          <pc:docMk/>
          <pc:sldMk cId="0" sldId="277"/>
        </pc:sldMkLst>
      </pc:sldChg>
      <pc:sldChg chg="modNotesTx">
        <pc:chgData name="D.V. Manakhov" userId="56fc202244518b9b" providerId="LiveId" clId="{615609ED-8F98-433B-AC9A-44B3CCEFD0A3}" dt="2022-10-31T18:53:15.429" v="169" actId="20577"/>
        <pc:sldMkLst>
          <pc:docMk/>
          <pc:sldMk cId="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B1A2-22FB-4644-A093-2F524967B0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71B9F-FEA0-4FA3-B5FE-02D7BBE3A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9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Ионизирующие излучения — потоки фотонов или частиц, взаимодействие которых со средой приводит к ионизации ее атомов или молекул. Ионизация — образование положительных и отрицательных ионов и свободных электронов из нейтральных молекул (атомов), то есть разделение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электронейтральной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частицы на две или более заряженные.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Различают корпускулярное и фотонное (электромагнитное) ионизирующие излучения.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9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Корпускулярное, непосредственно ионизирующее излучение.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Бета-частица —заряженная частица (позитрон или электрон). Ее масса в 1825 раз меньше атомной единицы массы. Скорость движения в веществе существенно выше, чем скорость альфа-частиц. Бета-частицы, образующиеся в результате бета-распада ядер одного и того же изотопа, имеют разную энергию (непрерывное распределение бета-частиц по энергиям). Бета-частицы характеризуются максимальными кинетическими энергиями от 18 кэВ (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до 13 МэВ.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механизм передачи энергии бета-частицами веществу — неупругое взаимодействие с электронами среды (ионизация и возбуждение), тормозное излучение и упругие взаимодействия с ядрами и электронами атомов среды.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5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невысоких значениях кинетической энергии (несколько МэВ) основным механизмом потерь энергии являются ионизация и возбуждение. Эти процессы сопровождаются испусканием характеристического рентгеновского излучения, приводят к изменению состава вещества (диссоциация молекул, появление дефектов твердых тел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4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Кроме того, кинетическая энергия бета-частиц, в результате изменения скорости и траектории их движения в поле ядра, частично преобразуется в энергию электромагнитного тормозного излучения. Доля энергии этого излучения увеличивается с ростом энергии бета-излучения (становится существенной при энергии бета-излучения &gt; 1 МэВ).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Тормозное излучение имеет непрерывный спектр, в котором преобладают кванты с энергиями существенно ниже максимальной энергии бета-частиц.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Интенсивность тормозного излучения прямо пропорциональна заряду атомов поглотителя и максимальной энергии бета-частиц.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Мощность эквивалентной дозы тормозного излучения также можно оценить. Она зависит от активности источника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расстояния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линейного коэффициента истинного поглощения в воздухе (гамма) для эффективных энергий тормозных квантов =1/2 максимальной энергии бета-частиц.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8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упругом рассеянии на ядрах, которое 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 более вероятно, чем на электронах, бета-частицы практически не теряют энергию, поскольку масса ядра существенно больше массы электрона, но резко меняют направление движения.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32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Упругое рассеяние у бета-частиц, особенно при низких кинетических энергиях (&lt; 0,5 МэВ), наблюдается гораздо чаще, чем у альфа-частиц.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замедления до тепловых скоростей бета-минус-частица локализуется («застревает») в веществе.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7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Замедление бета-плюс-частицы (позитрона) приводит к появлению двух гамма-квантов с энергией 0,511 МэВ в результате аннигиляции ее с одним из электронов вещества.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65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Ионизационные потери заряженных частиц оцениваются по формуле Блоха, которая для электронов с энергиями более 100 эВ приводится к виду…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2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Потери энергии на тормозное излучение согласно теории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Гейтлера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оцениваются уравнением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9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сопоставления этих уравнений следует, что:</a:t>
            </a:r>
          </a:p>
          <a:p>
            <a:pPr marL="0" lvl="0" indent="0">
              <a:buFont typeface="+mj-lt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 увеличением скорости (энергии) частицы потери сначала быстро уменьшаются, затем медленно растут (как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)).</a:t>
            </a:r>
          </a:p>
          <a:p>
            <a:pPr marL="0" lvl="0" indent="0">
              <a:buFont typeface="+mj-lt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Радиационные потери (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становятся значимыми и быстро растут при энергиях более 1 МэВ – энергиях, соответствующих минимуму ионизационных потерь.</a:t>
            </a:r>
          </a:p>
          <a:p>
            <a:pPr marL="0" lvl="0" indent="0">
              <a:buFont typeface="+mj-lt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Ионизационные потери (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пропорциональны плотности вещества, радиационные потери резко увеличиваются с ростом заряда атомов вещества.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Соотношение радиационных и ионизационных потерь можно приблизительно оценить по формуле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мере продвижения бета-частицы в веществе ее скорость уменьшается, а потери энергии при столкновениях и, следовательно, удельная ионизация среды увеличиваются. В таблице приведено изменение числа пар ионов создаваемых частицей с начальной энергией 5000 кэВ на 1 см пробега в воздухе.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4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прохождении через вещество частицы взаимодействуют с атомами, из которых оно состоит, т.е. с электронами и атомными ядрами. Характер взаимодействия излучения с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веществом зависит от его вида,  энергии,  плотности потока,  а также от физических и химических свойств самого вещества.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большинстве случаев энергия ионизирующего излучения расходуется на взаимодействие с электронными оболочками атомов вещества.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Заряженные частицы (альфа, бета, электроны, протоны) ионизируют атомы или молекулы среды непосредственно при столкновении с ними (первичная ионизация). Если выбиваемые при этом электроны обладают достаточной кинетической энергией, они также могут ионизировать атомы или молекулы среды при столкновениях (вторичная ионизация)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этим различают непосредственно ИИ (происходит и первичная и вторичная ионизация) и косвенно ИИ (количество ионов, создаваемых в результате первичной ионизации пренебрежимо мало, ионизация почти полностью обусловлена вторичными процессами).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ионизирующего излучения с веществом бывает двух типов: 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Упругое рассеяние частиц –  процесс столкновения частиц,  в результате которого меняются только их импульсы, а внутреннее состояния остаются неизменным. 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Неупругое рассеяние частиц – столкновение частиц, приводящее к изменению их внутреннего состояния, превращению в другие частицы или дополнительному рождению новых частиц.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взаимодействии с нейтронным излучением могут протекать ядерные реакции с веществом. Для других типов ионизирующих излучений возникновение ядерных реакций маловероятно.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6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Истинный пробег бета-частиц в веществе определить крайне сложно из-за его ломанной траектории. Проникающая способность бета-излучения характеризуется величиной максимального пробега. Это минимальная толщина поглотителя, который задерживает (поглощает) все бета-частицы с начальной энергией равной максимальной энергии излучаемых бета-частиц. Истинный пробег бета-частицы в веществе примерно в 3-5 раз больше максимального.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таблицах приводится, как правило, максимальный пробег для алюминия в мг/см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разных значений энергии. Его можно использовать для оценки приникающей способности бета излучения в других материалах, разделив на плотность вещества в мг/см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можно использовать эмпирические формулы. Так для максимальных энергий от 0,05 до 3 МэВ …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Экспериментально установленные значения максимального пробега можно использовать для оценки максимальной энергии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66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Ослабление потока бета-частиц подчиняется эмпирическому экспоненциальному закону ослабления …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Массовый коэффициент ослабления рассчитывается как линейный деленный на плотность вещества.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Экспоненциальный закон достаточно точно определяет ослабление потока бета-частиц при величинах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порядка 0,3 максимального пробега.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@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больший величинах толщины поглощающего материала наблюдаются отклонения от экспоненциального закона.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04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 – один из видов нуклонов. Главная особенность – отсутствие заряда. У незаряженных частиц свои, специфические механизмы взаимодействия с веществом.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 не взаимодействует с электронами вещества.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Попав в вещество, нейтрон движется как в пустом пространстве, пока не попадет в ядро. Нейтроны взаимодействуют только с ядрами, отстоящими довольно далеко друг от друга.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нейтронное излучение характеризуется высокой проникающей способностью.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нейтронов также характерна нестабильность вне ядра. В свободном состоянии нейтрон подвержен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-распаду с периодом полураспада 12 минут.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42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Упругое взаимодействие нейтрона с ядрами похоже на столкновение бильярдных шаров. Если шар, движущийся с большой скоростью, столкнется с неподвижным шаром, он передаст ему большую или меньшую часть энергии в зависимости от параметров удара, а сам изменит направление движения. Суммарная энергия обоих шаров до и после взаимодействия не изменится.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больше масса неподвижного шара, по сравнению с массой движущегося, тем меньшая доля энергии будет ему передана при столкновении. Если массы сталкивающихся шаров равны, то при каждом столкновении движущийся шар будет терять в среднем половину своей энергии.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Ядра атомов, получившие в результате столкновения определенный запас кинетической энергии, - ядра отдачи - "выскакивают" из электронной оболочки и, проходя через вещество, производят ионизацию (поскольку они обладают зарядом). Чем меньше масса ядер среды, через которые проходят нейтроны, тем большую долю энергии они теряют в процессе упругого рассеяния. Поэтому в качестве замедлителей нейтронов используются водородосодержащие или легкие вещества - обычная или тяжелая вода, парафин, бериллий, углерод.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упругого рассеяния энергия нейтрона постепенно уменьшается и приближается к энергии теплового движения атомов и молекул среды, равной примерно 0,025 эВ. Чтобы нейтрон с первоначальной энергией 1 МэВ стал тепловым, число столкновений с ядрами водорода должно быть n=25… Этот процесс завершается примерно через 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-6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секунды.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04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Нейтроны с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большой энергией могут испытывать неупругое рассеяние. Нейтроны сначала объединяются с ядром-мишенью, затем испускается нейтрон с меньшей энергией, а ядро-мишень остается в возбужденном состоянии. Возбуждение обычно очень быстро снимается путем испускания гамма-квантов. В этом случае говорят о процессе неупругого рассеяния, поскольку суммарная энергия системы (нейтрон + ядро) до взаимодействия не равна энергии системы после взаимодействия. Процесс неупругого рассеяния имеет большую вероятность для атомных ядер середины и конца периодической системы элементов.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71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Поглощение нейтронов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приводит к ядерным реакциям, в результате которых возникает явление искусственной радиоактивности (нейтронная активация) и деление ядер.</a:t>
            </a: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Радиационный захват.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достаточной тепловой скорости нейтрон может быть захвачен ядром. Ядро переходит при этом в возбужденное состояние. Возврат ядра в основное состояние сопровождается испусканием гамма-квантов. При радиационном захвате происходит следующая ядерная реакция: …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т.е. образуется изотоп исходного элемента, а избыточная энергия, полученная ядром вследствие такой перестройки, испускается в виде гамма-кванта.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Возникающее ядро обычно радиоактивно, так как отношение числа нейтронов к числу протонов в нем увеличивается. Оно переходит в стабильное состояние путем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-распада.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ядерных реакторах, где создаются мощные потоки тепловых нейтронов, ядерная реакция указанного типа используется для получения искусственных радионуклидов.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Примером этой реакции может служить образование дейтерия из протия.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тепловые, но и быстрые нейтроны могут быть захвачены ядрами атомов. В результате произойдет ядерная реакция с вылетом других частиц.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Радиационный захват нейтрона возможен при любой его энергии и на любых ядрах, но более вероятен на медленных нейтронах и тяжелых ядрах.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00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Образовавшееся ядро обычно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-активно по причине относительного избытка нейтронов. Примером может служить образование радиоуглерода из азота. Здесь конечный продукт идентичен первоначальному изотопу мишени.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31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Такие реакции идут обычно на легких ядрах. Ядро-продукт обычно бета-минус-радиоактивно.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53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пороговые реакции, которые идут при энергии нейтронов более 10МэВ. Вероятность таких реакций существенно возрастает с увеличением энергии. В результате могут испускаться 2 нейтрона, нейтрон и протон, три нейтрона. Получившееся ядро в большинстве случаев претерпевает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-распад или электронный захват.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80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тяжелых ядер начинают проявлять себя реакции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Основная часть энергии деления превращается в кинетическую энергию “осколков” – т.е. получившихся в результате деления ядер. Распределение осколочных радионуклидов по массовым числам асимметрично, с двумя максимумами в области интервалов 85-105 и 130-150 единиц массы. Отношение их масс примерно равно 1,46. Очень важной особенностью деления является то, что для тяжелых ядер деление идет с испусканием нейтронов, как показывает пример вынужденного деления урана-235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8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механизм передачи энергии альфа-частицами веществу — неупругое взаимодействие с атомами и молекулами среды: ионизация и возбуждение.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энергия, переданная электрону (Δ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’) превышает энергию ионизации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электрон покидает атом (молекулу).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кинетическая энергия выбитых электронов 100-200 эВ.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08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при прохождении нейтронов через вещество происходят следующие взаимодействия с ядрами: упругое и неупругое рассеяния, радиационный захват и различного типа ядерные реакции. Вероятность различного типа взаимодействий зависит от энергии нейтронов и заряда ядер поглотителя.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всех процессах взаимодействия нейтронов с веществом образуются либо заряженные частицы - ядра отдачи, протоны, альфа-частицы, непосредственно производящие ионизацию, либо гамма-излучение, которое также производит ионизацию в результате вторичных процессов.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86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Ослабление потока быстрых и промежуточных нейтронов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приближенно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потока тепловых нейтронов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подчиняется экспоненциальному закону ослабления. Это используется в приборах технологического контроля, например во влагомерах.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9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Гамма-излучение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электромагнитное (фотонное), косвенно ионизирующее излучение.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27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Фотоэффект – передача всей энергии гамма-кванта электрону (обычно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или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-оболочки атома). Фотоэффект возможет, если энергия гамма-кванта больше энергии связи электрона с ядром. Кинетическая энергия выбитого электрона есть разность энергии гамма-кванта и энергии связи. Около 80% взаимодействий по механизму фотоэффекта происходит с участием К-электронов.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52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Фотоэффект сопровождается либо рентгеновской флуоресценцией, либо каскадом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так как вакансия на К-оболочке заполняется электроном с вышележащей оболочки.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Каскадное размножение «дырок» после первого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-перехода происходит до тех пор, пока они не переместятся во внешние оболочки.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Вероятность фотопоглощения возрастает при уменьшении энергии гамма-кванта и увеличении заряда ядер поглотителя.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50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Комптоновское рассеяние – передача части энергии гамма-кванта электрону внешних оболочек. В результате изменяется угловое распределение гамма-квантов, уменьшается их энергия и появляются электроны отдачи (комптоновские электроны). Кинетическая энергия комптоновских электронов меняется вместе с величиной угла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Она максимальна при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 и минимальна при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=90 градусов.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энергии гамма-кванта, передаваемая электрону растет с увеличением энергии гамма-кванта.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Вероятность комптоновского рассеяния возрастает при уменьшении энергии гамма-кванта, зависимость от заряда ядер поглотителя меньше, чем для фотоэффекта.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90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электрон-позитронных пар – преобразование энергии гамма-кванта в поле ядра в энергию электрона и позитрона. Пороговая энергия составляет удвоенную энергию покоя электрона = 1022 кэВ.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Вероятность образования электрон-позитронных пар возрастает с увеличением заряда ядер поглотителя.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13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видно из рисунка, с увеличением заряда ядер поглотителя потери энергии будут особенно резко возрастать в области преобладания фотоэффекта.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597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Ослабление потока гамма-квантов подчиняется эмпирическому экспоненциальному закону ослабления. Этот закон выполняется при любой толщине поглотителя. При бесконечно большой толщине поток имеет бесконечно малое, но не нулевое значение.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56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Гамма-кванты не имеют определенного пробега в веществе. Для характеристики проникающей способности гамма-квантов используют значения средней глубины проникновения гамма-квантов в материал и толщины слоя половинного ослабления гамма-квантов.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5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энергия, переданная электрону меньше энергии ионизации, электрон переходит на более высокий энергетический уровень. Возбуждение атома в молекуле может привести к ее диссоциации.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299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 заряженных частиц, непосредственно образующихся в результате трех основных процессов передачи энергии, относительно невелико. Ионизирующее действие гамма-излучения определяется в основном неупругими взаимодействиями вторичных электронов (фото-, комптоновских, электронов и позитронов пар) с атомами поглотителя.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этим электронам применимы все изложенные ранее представления о потерях энергии и ионизации среды бета-частицами.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8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Вероятность упругого взаимодействия для альфа-частиц (то есть столкновения с ядрами) гораздо меньше, чем процессов ионизации и возбуждения. Наглядным следствием этого является прямолинейность траекторий движения альфа-частиц в веществе. На рисунке представлены фотографии треков альфа-частиц в камере Вильсона (герметичном устройстве с перенасыщенными парами воды или спирта). Треки наблюдаются как прямые линии из капель сконденсированного пара. Изломы прямых треков, обусловленные рассеянием частиц на ядрах, наблюдаются крайне редко.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1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Потери энергии заряженных частиц на единицу длины пробега принято оценивать по формуле Бете-Блоха,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которой мы не будем подробно останавливаться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@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закономерности, вытекающие из формулы Бете-Блоха таковы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lvl="0" indent="0">
              <a:buFont typeface="+mj-lt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Удельные потери энергии пропорциональны числу электронов вещества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квадрату заряда частицы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теряющей энергию на ионизацию,</a:t>
            </a:r>
          </a:p>
          <a:p>
            <a:pPr marL="0" lvl="0" indent="0">
              <a:buFont typeface="+mj-lt"/>
              <a:buNone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@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не зависят от массы m проходящей через вещество частицы (при условии m&gt;&gt;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@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существенно зависят от скорости частицы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@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которая в свою очередь определяется ее энергией.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больше кинетическая энергия альфа-частицы, тем выше ее скорость.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@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Описанная закономерность хорошо видна на графике. Обращает на себя внимание начальный участок кривой, который не учитывается формулой Бете-Блоха. На этом участке удельная ионизация убывает с уменьшением энергии частицы. Этот эффект объясняется тем, что при скорости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aльфа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-частицы, сравнимой со скоростью орбитального движения электронов, частица захватывает электроны, ее заряд нейтрализуется, и ионизирующая способность уменьшается.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@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есть в конце пробега альфа-частица, прежде чем окончательно превратиться в атом гелия, становится попеременно то ионами, то атомами гелия.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0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Альфа-частица проходит в веществе некоторое расстояние, прежде чем она потеряет всю свою кинетическую энергию. Численное значение проникающей способности α-излучения, то есть длину траектории, по которой двигается частица в веществе с момента входа в вещество до полной стабилизации, называют пробегом α-частицы. Величина пробега определяется удельными потерями энергии. Частицы с одинаковой энергией имеют одинаковый пробег. Статистические флуктуации потерь энергии при столкновении с электронами приводят лишь к небольшому разбросу значений пробега (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левый график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мере проникновения альфа-частицы в вещество ее энергия уменьшается, что приводит к неравномерному распределению образующихся ионов вдоль траектории движения частицы. На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правом графике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(кривая Брега) представлено изменение удельной потери на ионизацию в зависимости от глубины проникновения альфа-частицы в вещество. По мере увеличения пробега удельная ионизация сначала постепенно возрастает (уменьшение скорости, увеличение вероятности неупругих взаимодействий), затем резко падает (захват электронов, уменьшение заряда частицы).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9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больше плотность атомных электронов, тем выше эти потери и тем меньше пробег частицы в веществе. Альфа-излучение характеризуется малой проникающей способностью. Так, у альфа-частицы с энергией 5 МэВ длина пробега в воздухе примерно 3,4 см, в воде или в мягких тканях животных и человека – сотые доли миллиметра.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43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Измеряя пробег α-частицы в веществе, например в воздухе, можно определить ее энергию. Средний пробег Rα моноэнергетических α-частиц обычно рассчитывают по эмпирическим формулам.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Rα - пробег в см; Eα - кинетическая энергия α-частиц в МэВ, m – показатель степени.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B9F-FEA0-4FA3-B5FE-02D7BBE3AA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2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3CD28-54D9-4D8A-AD87-82BAAA826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201DB-A264-4911-B99A-24F1547E8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A536B0-0F29-46DE-BDD8-8AEAEFF9D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FC607-43F5-4507-829E-D7266A1225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92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D53268-8527-48C5-9678-57122D614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D6A168-D9E4-4909-AE6E-A313D5FD1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B702B2-64F7-42BA-A176-BB1BD23E1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1C19-668E-4331-B782-D93ADDC1B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37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16BF5-3E4A-4AB6-AEE8-4CD6CA3CA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FDB968-DDCE-4D9D-B314-8837EE4EC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CF454-09EC-4E97-B219-D3D0D4303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E07F-5B14-4326-83C4-6A877539F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52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EAB9D82-4623-4FA2-9540-07FCCC588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16FB793-3A02-43B0-8B0B-C5B796B24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13C3B9-702E-4EB6-8811-540C32CC6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0A3A-E83C-40B7-9B0A-529318BF5E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61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5E547-CFAC-4C28-913B-F54B52730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FF762-2DED-4F95-886B-589D5B39B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DC3B1-2A04-4F6D-88A3-A598C8568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39E2A-183A-404E-B416-50BD31662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54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BAABE6-E012-47D0-9ED1-7C25737A9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6B83B3-782F-49E6-8E56-8D40F735D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71DE44-2414-44A2-93AC-2EB9CD9D3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D466A-0082-48DE-B668-0224D121B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69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D02DA1-F07B-4A6B-B7E3-9A22DEF85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93B67C-1BE2-4221-8204-C42793A3A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522004-16E3-4AE9-BC65-F7D005B2F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EB0B-31A7-4DE9-9406-B24648028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3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614C56-9902-4F6F-A455-3C8E004C7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230FEF-3902-417D-9522-506A7DEB1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976908-25BA-4941-AFB0-76AE6ECE0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19C-6D42-4E58-914C-97D9268A1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70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21E43-D828-446C-ADA3-5E8C176AB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F4E956-4323-4664-B19A-81A0E4290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86645-BD6F-4DAF-8C2E-6DDB21589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2E55-8663-40D2-830E-B2068EFDF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48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635E3-7C9C-4E1C-991C-9B7687AAE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B0974-D3FC-4F3E-B823-0F3349C4F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416BB-9991-47D7-B5FB-0705E3FAC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19E5-3FA2-4EF2-A686-C50365D25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10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0F435C-AB01-42CA-ADDC-A4A802549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6176E7-7121-4E38-AE15-287474B99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E7943B-15E8-46F7-AFA4-A05192097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7FE2-1D03-4317-97F4-2EBF2DCA3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27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CAE0FD-3B63-4751-87F2-D142748ED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643C6A-7D38-4622-ACF4-D46B65645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9227D3-BA54-49BD-88FB-DDDBBDAED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7D1C-9F01-4FFC-85BC-15D2CF60D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60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C76E54-0DF9-4B91-A82E-43A4008B4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08AEC2-13DC-47A9-9707-99C6A5049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C00D51-BBA2-4B2B-9FBE-ADE8F3EA3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149D9-FDE6-425E-B9AA-504140D786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78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07F2D-2A78-4D17-B8DF-77A146E5C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B5327-4341-4004-AD4F-174367429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899EB-9DFD-43B4-BA22-C4BF71D1C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C7C0-FB52-487C-BD85-B78F74AEE3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92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154D9-5ECC-4915-9D9C-D809899E2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38DC9-22FD-4FEC-ABA3-69E5AE96A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F2124-B8DD-4C5D-B27A-18C9ED59D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A948-4795-4F3C-A7A8-D219B00885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4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06DF6E-2095-4777-A6CF-EDE6425B6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DF27E5-FA46-4C85-B5E7-458330E77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A1ABF8-C90E-4E2B-B8A4-329700084E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6704EA-647B-479E-B64B-382ADB5FD9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994E7D-D6E9-409C-84F4-2F34755DD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6B0537D-3A8D-4CFC-87BB-7ACF9D3C48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wmf"/><Relationship Id="rId9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5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11C2C3-4509-447A-86A6-641D1604E6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000"/>
              <a:t>Взаимодействие ионизирующих излучений с веществом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>
            <a:extLst>
              <a:ext uri="{FF2B5EF4-FFF2-40B4-BE49-F238E27FC236}">
                <a16:creationId xmlns:a16="http://schemas.microsoft.com/office/drawing/2014/main" id="{41AC5670-C520-4F5A-BDF5-F0F29F08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492283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8183AE85-A35E-4919-8625-D11C54A4A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Потери энергии на ионизацию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3C5EDA0-8BBF-42BE-BAD6-8DC5E40E1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75038"/>
            <a:ext cx="8229600" cy="3230562"/>
          </a:xfrm>
        </p:spPr>
        <p:txBody>
          <a:bodyPr/>
          <a:lstStyle/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/>
              <a:t>где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m</a:t>
            </a:r>
            <a:r>
              <a:rPr lang="en-US" altLang="ru-RU" sz="2000" i="1" baseline="-25000"/>
              <a:t>e</a:t>
            </a:r>
            <a:r>
              <a:rPr lang="ru-RU" altLang="ru-RU" sz="2000"/>
              <a:t> -</a:t>
            </a:r>
            <a:r>
              <a:rPr lang="en-US" altLang="ru-RU" sz="2000"/>
              <a:t>	</a:t>
            </a:r>
            <a:r>
              <a:rPr lang="ru-RU" altLang="ru-RU" sz="2000"/>
              <a:t>масса электрона (</a:t>
            </a:r>
            <a:r>
              <a:rPr lang="en-US" altLang="ru-RU" sz="2000" i="1"/>
              <a:t>m</a:t>
            </a:r>
            <a:r>
              <a:rPr lang="en-US" altLang="ru-RU" sz="2000" i="1" baseline="-25000"/>
              <a:t>e</a:t>
            </a:r>
            <a:r>
              <a:rPr lang="en-US" altLang="ru-RU" sz="2000" i="1"/>
              <a:t>c</a:t>
            </a:r>
            <a:r>
              <a:rPr lang="en-US" altLang="ru-RU" sz="2000" i="1" baseline="30000"/>
              <a:t>2</a:t>
            </a:r>
            <a:r>
              <a:rPr lang="ru-RU" altLang="ru-RU" sz="2000"/>
              <a:t> =511 кэВ - энергия покоя электрона);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с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скорость света;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v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скорость частицы;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z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заряд частицы в единицах заряда позитрона;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e -	</a:t>
            </a:r>
            <a:r>
              <a:rPr lang="ru-RU" altLang="ru-RU" sz="2000"/>
              <a:t>заряд электрона;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n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плотность электронов в веществе;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Ī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средний ионизационный потенциал атомов вещества среды, через которую проходит частица</a:t>
            </a:r>
            <a:r>
              <a:rPr lang="en-US" altLang="ru-RU" sz="2000"/>
              <a:t> (</a:t>
            </a:r>
            <a:r>
              <a:rPr lang="en-US" altLang="ru-RU" sz="2000" i="1"/>
              <a:t>Ī=13</a:t>
            </a:r>
            <a:r>
              <a:rPr lang="ru-RU" altLang="ru-RU" sz="2000" i="1"/>
              <a:t>,5</a:t>
            </a:r>
            <a:r>
              <a:rPr lang="en-US" altLang="ru-RU" sz="2000" i="1"/>
              <a:t>∙Z’</a:t>
            </a:r>
            <a:r>
              <a:rPr lang="ru-RU" altLang="ru-RU" sz="2000"/>
              <a:t>, где </a:t>
            </a:r>
            <a:r>
              <a:rPr lang="ru-RU" altLang="ru-RU" sz="2000" i="1"/>
              <a:t>Z</a:t>
            </a:r>
            <a:r>
              <a:rPr lang="ru-RU" altLang="ru-RU" sz="2000"/>
              <a:t>' - заряд ядер вещества среды в единицах заряда позитрона</a:t>
            </a:r>
            <a:r>
              <a:rPr lang="en-US" altLang="ru-RU" sz="2000"/>
              <a:t>)</a:t>
            </a:r>
            <a:r>
              <a:rPr lang="ru-RU" altLang="ru-RU" sz="2000"/>
              <a:t>.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2C8BCC9-F998-4EF6-AE92-636933D49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E09DED7-F85E-488A-AE69-7291E3DEF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82296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4988" indent="-534988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0125" indent="-28575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8113" indent="-22860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16100" indent="-22860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4088" indent="-22860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12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384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56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28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/>
              <a:t>Удельные потери энергии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пропорциональны числу электронов вещества (</a:t>
            </a:r>
            <a:r>
              <a:rPr lang="en-US" altLang="ru-RU" sz="2000" i="1"/>
              <a:t>n</a:t>
            </a:r>
            <a:r>
              <a:rPr lang="en-US" altLang="ru-RU" sz="2000"/>
              <a:t>)</a:t>
            </a:r>
            <a:r>
              <a:rPr lang="ru-RU" altLang="ru-RU" sz="2000"/>
              <a:t> и квадрату заряда частицы (</a:t>
            </a:r>
            <a:r>
              <a:rPr lang="en-US" altLang="ru-RU" sz="2000" i="1"/>
              <a:t>z</a:t>
            </a:r>
            <a:r>
              <a:rPr lang="ru-RU" altLang="ru-RU" sz="2000" baseline="30000"/>
              <a:t>2</a:t>
            </a:r>
            <a:r>
              <a:rPr lang="ru-RU" altLang="ru-RU" sz="2000"/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не зависит от массы (при условии </a:t>
            </a:r>
            <a:r>
              <a:rPr lang="en-US" altLang="ru-RU" sz="2000" i="1"/>
              <a:t>m&gt;&gt;m</a:t>
            </a:r>
            <a:r>
              <a:rPr lang="en-US" altLang="ru-RU" sz="2000" i="1" baseline="-25000"/>
              <a:t>e</a:t>
            </a:r>
            <a:r>
              <a:rPr lang="en-US" altLang="ru-RU" sz="2000"/>
              <a:t>)</a:t>
            </a:r>
            <a:r>
              <a:rPr lang="ru-RU" altLang="ru-RU" sz="200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/>
              <a:t>являются</a:t>
            </a:r>
            <a:r>
              <a:rPr lang="en-US" altLang="ru-RU" sz="2000" i="1"/>
              <a:t> </a:t>
            </a:r>
            <a:r>
              <a:rPr lang="ru-RU" altLang="ru-RU" sz="2000"/>
              <a:t>функцией ее скорости, которая в свою очередь определяется ее энергией.</a:t>
            </a:r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3FE2C846-4C26-4781-AB42-83CFABECC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511" name="Object 7">
            <a:extLst>
              <a:ext uri="{FF2B5EF4-FFF2-40B4-BE49-F238E27FC236}">
                <a16:creationId xmlns:a16="http://schemas.microsoft.com/office/drawing/2014/main" id="{63AD41DB-0C90-4E96-A941-DDE2EB752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505200"/>
          <a:ext cx="30337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02865" imgH="355446" progId="Equation.3">
                  <p:embed/>
                </p:oleObj>
              </mc:Choice>
              <mc:Fallback>
                <p:oleObj name="Формула" r:id="rId4" imgW="1002865" imgH="355446" progId="Equation.3">
                  <p:embed/>
                  <p:pic>
                    <p:nvPicPr>
                      <p:cNvPr id="21511" name="Object 7">
                        <a:extLst>
                          <a:ext uri="{FF2B5EF4-FFF2-40B4-BE49-F238E27FC236}">
                            <a16:creationId xmlns:a16="http://schemas.microsoft.com/office/drawing/2014/main" id="{63AD41DB-0C90-4E96-A941-DDE2EB752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3033713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0">
            <a:extLst>
              <a:ext uri="{FF2B5EF4-FFF2-40B4-BE49-F238E27FC236}">
                <a16:creationId xmlns:a16="http://schemas.microsoft.com/office/drawing/2014/main" id="{CD0E788D-DBD0-4996-AB9B-229612257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274" name="Object 9">
            <a:extLst>
              <a:ext uri="{FF2B5EF4-FFF2-40B4-BE49-F238E27FC236}">
                <a16:creationId xmlns:a16="http://schemas.microsoft.com/office/drawing/2014/main" id="{01467B25-E414-4134-A146-7E8C77EA2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" y="1066800"/>
          <a:ext cx="89439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984500" imgH="800100" progId="Equation.3">
                  <p:embed/>
                </p:oleObj>
              </mc:Choice>
              <mc:Fallback>
                <p:oleObj name="Формула" r:id="rId6" imgW="2984500" imgH="800100" progId="Equation.3">
                  <p:embed/>
                  <p:pic>
                    <p:nvPicPr>
                      <p:cNvPr id="11274" name="Object 9">
                        <a:extLst>
                          <a:ext uri="{FF2B5EF4-FFF2-40B4-BE49-F238E27FC236}">
                            <a16:creationId xmlns:a16="http://schemas.microsoft.com/office/drawing/2014/main" id="{01467B25-E414-4134-A146-7E8C77EA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066800"/>
                        <a:ext cx="8943975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Oval 11">
            <a:extLst>
              <a:ext uri="{FF2B5EF4-FFF2-40B4-BE49-F238E27FC236}">
                <a16:creationId xmlns:a16="http://schemas.microsoft.com/office/drawing/2014/main" id="{5DC9E86B-0C81-4E72-9EB3-4C75C5E23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1644650"/>
            <a:ext cx="874712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6" name="Oval 12">
            <a:extLst>
              <a:ext uri="{FF2B5EF4-FFF2-40B4-BE49-F238E27FC236}">
                <a16:creationId xmlns:a16="http://schemas.microsoft.com/office/drawing/2014/main" id="{81C8D3D4-8FBC-4579-9387-E87652E7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665538"/>
            <a:ext cx="874712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7" name="Oval 13">
            <a:extLst>
              <a:ext uri="{FF2B5EF4-FFF2-40B4-BE49-F238E27FC236}">
                <a16:creationId xmlns:a16="http://schemas.microsoft.com/office/drawing/2014/main" id="{727AA3AD-487D-4B97-B739-5E7A8160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2209800"/>
            <a:ext cx="5334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8" name="Oval 14">
            <a:extLst>
              <a:ext uri="{FF2B5EF4-FFF2-40B4-BE49-F238E27FC236}">
                <a16:creationId xmlns:a16="http://schemas.microsoft.com/office/drawing/2014/main" id="{4DF026A2-7910-4BFE-A90D-0E48FCB8A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43000"/>
            <a:ext cx="5334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9" name="Oval 15">
            <a:extLst>
              <a:ext uri="{FF2B5EF4-FFF2-40B4-BE49-F238E27FC236}">
                <a16:creationId xmlns:a16="http://schemas.microsoft.com/office/drawing/2014/main" id="{2BFF5BFB-2531-42EC-B154-1BDE5228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600200"/>
            <a:ext cx="5334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id="{951F2D2A-37F8-413A-B6B3-33F8D3ECC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600200"/>
            <a:ext cx="5334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21" name="Oval 17">
            <a:extLst>
              <a:ext uri="{FF2B5EF4-FFF2-40B4-BE49-F238E27FC236}">
                <a16:creationId xmlns:a16="http://schemas.microsoft.com/office/drawing/2014/main" id="{ED82A3AE-44B1-41E2-A165-DD27EC561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73475"/>
            <a:ext cx="9906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2" name="Rectangle 19">
            <a:extLst>
              <a:ext uri="{FF2B5EF4-FFF2-40B4-BE49-F238E27FC236}">
                <a16:creationId xmlns:a16="http://schemas.microsoft.com/office/drawing/2014/main" id="{52AFDB6C-7307-4FA4-B823-3205F2A2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522" name="Object 18">
            <a:extLst>
              <a:ext uri="{FF2B5EF4-FFF2-40B4-BE49-F238E27FC236}">
                <a16:creationId xmlns:a16="http://schemas.microsoft.com/office/drawing/2014/main" id="{ECC99137-76C5-4029-8C84-1D1FE704DD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2063" y="2895600"/>
          <a:ext cx="3462337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384300" imgH="889000" progId="Equation.3">
                  <p:embed/>
                </p:oleObj>
              </mc:Choice>
              <mc:Fallback>
                <p:oleObj name="Формула" r:id="rId8" imgW="1384300" imgH="889000" progId="Equation.3">
                  <p:embed/>
                  <p:pic>
                    <p:nvPicPr>
                      <p:cNvPr id="21522" name="Object 18">
                        <a:extLst>
                          <a:ext uri="{FF2B5EF4-FFF2-40B4-BE49-F238E27FC236}">
                            <a16:creationId xmlns:a16="http://schemas.microsoft.com/office/drawing/2014/main" id="{ECC99137-76C5-4029-8C84-1D1FE704D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95600"/>
                        <a:ext cx="3462337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1">
            <a:extLst>
              <a:ext uri="{FF2B5EF4-FFF2-40B4-BE49-F238E27FC236}">
                <a16:creationId xmlns:a16="http://schemas.microsoft.com/office/drawing/2014/main" id="{CDB18D72-A410-458D-B770-D073EBAD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399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 конце пробега </a:t>
            </a:r>
            <a:r>
              <a:rPr lang="el-GR" altLang="ru-RU"/>
              <a:t>α</a:t>
            </a:r>
            <a:r>
              <a:rPr lang="en-US" altLang="ru-RU"/>
              <a:t>(He</a:t>
            </a:r>
            <a:r>
              <a:rPr lang="en-US" altLang="ru-RU" baseline="30000"/>
              <a:t>2+</a:t>
            </a:r>
            <a:r>
              <a:rPr lang="en-US" altLang="ru-RU"/>
              <a:t>)↔ He</a:t>
            </a:r>
            <a:r>
              <a:rPr lang="en-US" altLang="ru-RU" baseline="30000"/>
              <a:t>+</a:t>
            </a:r>
            <a:r>
              <a:rPr lang="en-US" altLang="ru-RU"/>
              <a:t>↔ He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/>
      <p:bldP spid="21510" grpId="1"/>
      <p:bldP spid="215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A180440-2C89-4032-A3D3-9386D8E87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Пробег </a:t>
            </a:r>
            <a:r>
              <a:rPr lang="el-GR" altLang="ru-RU"/>
              <a:t>α</a:t>
            </a:r>
            <a:r>
              <a:rPr lang="ru-RU" altLang="ru-RU"/>
              <a:t>-частиц</a:t>
            </a:r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003A84FC-2E7A-4962-AA5E-B8844A9C58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2305050"/>
            <a:ext cx="3854450" cy="266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9">
            <a:extLst>
              <a:ext uri="{FF2B5EF4-FFF2-40B4-BE49-F238E27FC236}">
                <a16:creationId xmlns:a16="http://schemas.microsoft.com/office/drawing/2014/main" id="{9B6580C4-9256-47E9-945B-4935C166F7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4873625" cy="348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3C04D0CA-6C3F-4E68-B6BE-30E4FE985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Пробег </a:t>
            </a:r>
            <a:r>
              <a:rPr lang="el-GR" altLang="ru-RU"/>
              <a:t>α</a:t>
            </a:r>
            <a:r>
              <a:rPr lang="ru-RU" altLang="ru-RU"/>
              <a:t>-частиц</a:t>
            </a:r>
            <a:endParaRPr lang="el-GR" altLang="ru-RU"/>
          </a:p>
        </p:txBody>
      </p:sp>
      <p:graphicFrame>
        <p:nvGraphicFramePr>
          <p:cNvPr id="24612" name="Group 36">
            <a:extLst>
              <a:ext uri="{FF2B5EF4-FFF2-40B4-BE49-F238E27FC236}">
                <a16:creationId xmlns:a16="http://schemas.microsoft.com/office/drawing/2014/main" id="{001AD32D-1E97-4085-B2CF-E706451E17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l-GR" altLang="ru-RU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МэВ</a:t>
                      </a:r>
                      <a:endParaRPr kumimoji="0" lang="el-GR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Алюминий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Биологи-ческая ткань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 см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93DE309-C191-46ED-BA05-97AE87060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Пробег </a:t>
            </a:r>
            <a:r>
              <a:rPr lang="el-GR" altLang="ru-RU"/>
              <a:t>α</a:t>
            </a:r>
            <a:r>
              <a:rPr lang="ru-RU" altLang="ru-RU"/>
              <a:t>-частиц</a:t>
            </a:r>
            <a:endParaRPr lang="el-GR" altLang="ru-RU"/>
          </a:p>
        </p:txBody>
      </p:sp>
      <p:graphicFrame>
        <p:nvGraphicFramePr>
          <p:cNvPr id="14339" name="Object 31">
            <a:extLst>
              <a:ext uri="{FF2B5EF4-FFF2-40B4-BE49-F238E27FC236}">
                <a16:creationId xmlns:a16="http://schemas.microsoft.com/office/drawing/2014/main" id="{153513C1-E251-4D2B-BCDF-B67C7C7B3CB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429000" y="2133600"/>
          <a:ext cx="2400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99753" imgH="253890" progId="Equation.3">
                  <p:embed/>
                </p:oleObj>
              </mc:Choice>
              <mc:Fallback>
                <p:oleObj name="Формула" r:id="rId3" imgW="799753" imgH="253890" progId="Equation.3">
                  <p:embed/>
                  <p:pic>
                    <p:nvPicPr>
                      <p:cNvPr id="14339" name="Object 31">
                        <a:extLst>
                          <a:ext uri="{FF2B5EF4-FFF2-40B4-BE49-F238E27FC236}">
                            <a16:creationId xmlns:a16="http://schemas.microsoft.com/office/drawing/2014/main" id="{153513C1-E251-4D2B-BCDF-B67C7C7B3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2400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33">
            <a:extLst>
              <a:ext uri="{FF2B5EF4-FFF2-40B4-BE49-F238E27FC236}">
                <a16:creationId xmlns:a16="http://schemas.microsoft.com/office/drawing/2014/main" id="{C1991F4B-DA74-449B-8757-B42AB5CEA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70525"/>
            <a:ext cx="492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4 &lt; Eα &lt; 9 Мэ</a:t>
            </a:r>
            <a:r>
              <a:rPr lang="en-US" altLang="ru-RU" sz="2000"/>
              <a:t>B =&gt;</a:t>
            </a:r>
            <a:r>
              <a:rPr lang="ru-RU" altLang="ru-RU" sz="2000"/>
              <a:t> a = 0,318 , m=3/2=1,5 </a:t>
            </a:r>
          </a:p>
        </p:txBody>
      </p:sp>
      <p:sp>
        <p:nvSpPr>
          <p:cNvPr id="14341" name="Rectangle 35">
            <a:extLst>
              <a:ext uri="{FF2B5EF4-FFF2-40B4-BE49-F238E27FC236}">
                <a16:creationId xmlns:a16="http://schemas.microsoft.com/office/drawing/2014/main" id="{0042B3A6-B279-4DFF-83C4-9C3D705EC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80125"/>
            <a:ext cx="514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9</a:t>
            </a:r>
            <a:r>
              <a:rPr lang="ru-RU" altLang="ru-RU" sz="2000"/>
              <a:t> &lt; Eα &lt; </a:t>
            </a:r>
            <a:r>
              <a:rPr lang="en-US" altLang="ru-RU" sz="2000"/>
              <a:t>200</a:t>
            </a:r>
            <a:r>
              <a:rPr lang="ru-RU" altLang="ru-RU" sz="2000"/>
              <a:t> Мэ</a:t>
            </a:r>
            <a:r>
              <a:rPr lang="en-US" altLang="ru-RU" sz="2000"/>
              <a:t>B =&gt;</a:t>
            </a:r>
            <a:r>
              <a:rPr lang="ru-RU" altLang="ru-RU" sz="2000"/>
              <a:t> a = 0,</a:t>
            </a:r>
            <a:r>
              <a:rPr lang="en-US" altLang="ru-RU" sz="2000"/>
              <a:t>148</a:t>
            </a:r>
            <a:r>
              <a:rPr lang="ru-RU" altLang="ru-RU" sz="2000"/>
              <a:t>  m=</a:t>
            </a:r>
            <a:r>
              <a:rPr lang="en-US" altLang="ru-RU" sz="2000"/>
              <a:t>9</a:t>
            </a:r>
            <a:r>
              <a:rPr lang="ru-RU" altLang="ru-RU" sz="2000"/>
              <a:t>/</a:t>
            </a:r>
            <a:r>
              <a:rPr lang="en-US" altLang="ru-RU" sz="2000"/>
              <a:t>5</a:t>
            </a:r>
            <a:r>
              <a:rPr lang="ru-RU" altLang="ru-RU" sz="2000"/>
              <a:t>=1,</a:t>
            </a:r>
            <a:r>
              <a:rPr lang="en-US" altLang="ru-RU" sz="2000"/>
              <a:t>8</a:t>
            </a:r>
            <a:r>
              <a:rPr lang="ru-RU" altLang="ru-RU" sz="2000"/>
              <a:t> </a:t>
            </a:r>
          </a:p>
        </p:txBody>
      </p:sp>
      <p:graphicFrame>
        <p:nvGraphicFramePr>
          <p:cNvPr id="14342" name="Object 36">
            <a:extLst>
              <a:ext uri="{FF2B5EF4-FFF2-40B4-BE49-F238E27FC236}">
                <a16:creationId xmlns:a16="http://schemas.microsoft.com/office/drawing/2014/main" id="{4723646F-9B54-43B7-A38A-BC48CE1FFAA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505200" y="3200400"/>
          <a:ext cx="240823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99753" imgH="520474" progId="Equation.3">
                  <p:embed/>
                </p:oleObj>
              </mc:Choice>
              <mc:Fallback>
                <p:oleObj name="Формула" r:id="rId5" imgW="799753" imgH="520474" progId="Equation.3">
                  <p:embed/>
                  <p:pic>
                    <p:nvPicPr>
                      <p:cNvPr id="14342" name="Object 36">
                        <a:extLst>
                          <a:ext uri="{FF2B5EF4-FFF2-40B4-BE49-F238E27FC236}">
                            <a16:creationId xmlns:a16="http://schemas.microsoft.com/office/drawing/2014/main" id="{4723646F-9B54-43B7-A38A-BC48CE1FF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240823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BD9E910-B70E-4E59-90A6-80858C62C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ru-RU"/>
              <a:t>β</a:t>
            </a:r>
            <a:r>
              <a:rPr lang="ru-RU" altLang="ru-RU"/>
              <a:t>-излучение</a:t>
            </a:r>
            <a:endParaRPr lang="el-GR" altLang="ru-RU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F145C6C-8833-4D94-B371-BD85AA608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Заряд </a:t>
            </a:r>
            <a:r>
              <a:rPr lang="en-US" altLang="ru-RU"/>
              <a:t>Z</a:t>
            </a:r>
            <a:r>
              <a:rPr lang="ru-RU" altLang="ru-RU"/>
              <a:t> </a:t>
            </a:r>
            <a:r>
              <a:rPr lang="en-US" altLang="ru-RU"/>
              <a:t>=</a:t>
            </a:r>
            <a:r>
              <a:rPr lang="ru-RU" altLang="ru-RU"/>
              <a:t> </a:t>
            </a:r>
            <a:r>
              <a:rPr lang="en-US" altLang="ru-RU"/>
              <a:t>e</a:t>
            </a:r>
            <a:r>
              <a:rPr lang="en-US" altLang="ru-RU" baseline="30000"/>
              <a:t>+</a:t>
            </a:r>
            <a:r>
              <a:rPr lang="en-US" altLang="ru-RU"/>
              <a:t> </a:t>
            </a:r>
            <a:r>
              <a:rPr lang="ru-RU" altLang="ru-RU"/>
              <a:t>или </a:t>
            </a:r>
            <a:r>
              <a:rPr lang="en-US" altLang="ru-RU"/>
              <a:t>e</a:t>
            </a:r>
            <a:r>
              <a:rPr lang="en-US" altLang="ru-RU" baseline="30000"/>
              <a:t>-</a:t>
            </a:r>
            <a:endParaRPr lang="en-US" altLang="ru-RU"/>
          </a:p>
          <a:p>
            <a:pPr eaLnBrk="1" hangingPunct="1"/>
            <a:r>
              <a:rPr lang="ru-RU" altLang="ru-RU"/>
              <a:t>Масса </a:t>
            </a:r>
            <a:r>
              <a:rPr lang="en-US" altLang="ru-RU"/>
              <a:t>m</a:t>
            </a:r>
            <a:r>
              <a:rPr lang="en-US" altLang="ru-RU" baseline="-25000"/>
              <a:t>e</a:t>
            </a:r>
            <a:r>
              <a:rPr lang="ru-RU" altLang="ru-RU" baseline="-25000"/>
              <a:t> </a:t>
            </a:r>
            <a:r>
              <a:rPr lang="en-US" altLang="ru-RU"/>
              <a:t>= 5</a:t>
            </a:r>
            <a:r>
              <a:rPr lang="ru-RU" altLang="ru-RU"/>
              <a:t>,48∙10</a:t>
            </a:r>
            <a:r>
              <a:rPr lang="ru-RU" altLang="ru-RU" baseline="30000"/>
              <a:t>-4</a:t>
            </a:r>
            <a:r>
              <a:rPr lang="en-US" altLang="ru-RU"/>
              <a:t> </a:t>
            </a:r>
            <a:r>
              <a:rPr lang="ru-RU" altLang="ru-RU"/>
              <a:t>а.е.м. </a:t>
            </a:r>
            <a:endParaRPr lang="ru-RU" altLang="ru-RU" baseline="-25000"/>
          </a:p>
          <a:p>
            <a:pPr eaLnBrk="1" hangingPunct="1"/>
            <a:r>
              <a:rPr lang="ru-RU" altLang="ru-RU"/>
              <a:t>Энергия массы покоя </a:t>
            </a:r>
            <a:r>
              <a:rPr lang="en-US" altLang="ru-RU"/>
              <a:t>m</a:t>
            </a:r>
            <a:r>
              <a:rPr lang="en-US" altLang="ru-RU" baseline="-25000"/>
              <a:t>e</a:t>
            </a:r>
            <a:r>
              <a:rPr lang="en-US" altLang="ru-RU"/>
              <a:t>∙</a:t>
            </a:r>
            <a:r>
              <a:rPr lang="ru-RU" altLang="ru-RU"/>
              <a:t>с</a:t>
            </a:r>
            <a:r>
              <a:rPr lang="ru-RU" altLang="ru-RU" baseline="30000"/>
              <a:t>2</a:t>
            </a:r>
            <a:r>
              <a:rPr lang="ru-RU" altLang="ru-RU" baseline="-25000"/>
              <a:t> </a:t>
            </a:r>
            <a:r>
              <a:rPr lang="en-US" altLang="ru-RU"/>
              <a:t>=</a:t>
            </a:r>
            <a:r>
              <a:rPr lang="ru-RU" altLang="ru-RU"/>
              <a:t> </a:t>
            </a:r>
            <a:r>
              <a:rPr lang="en-US" altLang="ru-RU"/>
              <a:t>0</a:t>
            </a:r>
            <a:r>
              <a:rPr lang="ru-RU" altLang="ru-RU"/>
              <a:t>,511 МэВ</a:t>
            </a:r>
          </a:p>
          <a:p>
            <a:pPr eaLnBrk="1" hangingPunct="1"/>
            <a:r>
              <a:rPr lang="ru-RU" altLang="ru-RU"/>
              <a:t>Кинетическая энергия </a:t>
            </a:r>
            <a:br>
              <a:rPr lang="en-US" altLang="ru-RU"/>
            </a:br>
            <a:r>
              <a:rPr lang="en-US" altLang="ru-RU"/>
              <a:t>E</a:t>
            </a:r>
            <a:r>
              <a:rPr lang="el-GR" altLang="ru-RU" baseline="-25000"/>
              <a:t>β</a:t>
            </a:r>
            <a:r>
              <a:rPr lang="ru-RU" altLang="ru-RU" baseline="-25000"/>
              <a:t>,</a:t>
            </a:r>
            <a:r>
              <a:rPr lang="en-US" altLang="ru-RU" baseline="-25000"/>
              <a:t>max</a:t>
            </a:r>
            <a:r>
              <a:rPr lang="en-US" altLang="ru-RU" baseline="30000"/>
              <a:t> </a:t>
            </a:r>
            <a:r>
              <a:rPr lang="ru-RU" altLang="ru-RU"/>
              <a:t>1</a:t>
            </a:r>
            <a:r>
              <a:rPr lang="en-US" altLang="ru-RU"/>
              <a:t>8 </a:t>
            </a:r>
            <a:r>
              <a:rPr lang="ru-RU" altLang="ru-RU"/>
              <a:t>кэВ - 13 МэВ</a:t>
            </a:r>
            <a:endParaRPr lang="en-US" altLang="ru-RU" baseline="-25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04659BF-18D3-45AF-B772-C280E07B9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Ионизация</a:t>
            </a:r>
            <a:r>
              <a:rPr lang="en-US" altLang="ru-RU"/>
              <a:t> </a:t>
            </a:r>
            <a:r>
              <a:rPr lang="ru-RU" altLang="ru-RU"/>
              <a:t>и возбуждение</a:t>
            </a:r>
            <a:endParaRPr lang="el-GR" altLang="ru-RU"/>
          </a:p>
        </p:txBody>
      </p:sp>
      <p:graphicFrame>
        <p:nvGraphicFramePr>
          <p:cNvPr id="16387" name="Object 14">
            <a:extLst>
              <a:ext uri="{FF2B5EF4-FFF2-40B4-BE49-F238E27FC236}">
                <a16:creationId xmlns:a16="http://schemas.microsoft.com/office/drawing/2014/main" id="{D2F1FF82-9305-4A0D-A376-96256477D62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6019800"/>
          <a:ext cx="36179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397000" imgH="228600" progId="Equation.3">
                  <p:embed/>
                </p:oleObj>
              </mc:Choice>
              <mc:Fallback>
                <p:oleObj name="Формула" r:id="rId3" imgW="1397000" imgH="228600" progId="Equation.3">
                  <p:embed/>
                  <p:pic>
                    <p:nvPicPr>
                      <p:cNvPr id="16387" name="Object 14">
                        <a:extLst>
                          <a:ext uri="{FF2B5EF4-FFF2-40B4-BE49-F238E27FC236}">
                            <a16:creationId xmlns:a16="http://schemas.microsoft.com/office/drawing/2014/main" id="{D2F1FF82-9305-4A0D-A376-96256477D6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19800"/>
                        <a:ext cx="361791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Oval 4">
            <a:extLst>
              <a:ext uri="{FF2B5EF4-FFF2-40B4-BE49-F238E27FC236}">
                <a16:creationId xmlns:a16="http://schemas.microsoft.com/office/drawing/2014/main" id="{D1EE33EC-79C7-47C9-8DBF-EBAB294F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7B3D06EB-D2A5-4D58-AA6A-157A3B55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004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E611B1F4-61B8-428D-A0F7-DD36B01A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1" name="Oval 7">
            <a:extLst>
              <a:ext uri="{FF2B5EF4-FFF2-40B4-BE49-F238E27FC236}">
                <a16:creationId xmlns:a16="http://schemas.microsoft.com/office/drawing/2014/main" id="{1E20E143-DED3-427C-A6DC-3D78514A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5908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16392" name="Oval 24">
            <a:extLst>
              <a:ext uri="{FF2B5EF4-FFF2-40B4-BE49-F238E27FC236}">
                <a16:creationId xmlns:a16="http://schemas.microsoft.com/office/drawing/2014/main" id="{EB65B92D-34EA-4D88-A269-DF7F267E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16393" name="Oval 25">
            <a:extLst>
              <a:ext uri="{FF2B5EF4-FFF2-40B4-BE49-F238E27FC236}">
                <a16:creationId xmlns:a16="http://schemas.microsoft.com/office/drawing/2014/main" id="{D7033040-96F0-49D5-BA32-92A7354E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2004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4" name="Oval 26">
            <a:extLst>
              <a:ext uri="{FF2B5EF4-FFF2-40B4-BE49-F238E27FC236}">
                <a16:creationId xmlns:a16="http://schemas.microsoft.com/office/drawing/2014/main" id="{481DAB00-7342-4A77-9CC9-99D69FFE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670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Oval 27">
            <a:extLst>
              <a:ext uri="{FF2B5EF4-FFF2-40B4-BE49-F238E27FC236}">
                <a16:creationId xmlns:a16="http://schemas.microsoft.com/office/drawing/2014/main" id="{899DDCBB-2DBB-4B17-9DC3-98CE31C8D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124200"/>
            <a:ext cx="160338" cy="168275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i="1"/>
          </a:p>
        </p:txBody>
      </p:sp>
      <p:sp>
        <p:nvSpPr>
          <p:cNvPr id="16396" name="Line 28">
            <a:extLst>
              <a:ext uri="{FF2B5EF4-FFF2-40B4-BE49-F238E27FC236}">
                <a16:creationId xmlns:a16="http://schemas.microsoft.com/office/drawing/2014/main" id="{D1758282-44C2-4680-985A-E3E55F0D7F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2004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Line 29">
            <a:extLst>
              <a:ext uri="{FF2B5EF4-FFF2-40B4-BE49-F238E27FC236}">
                <a16:creationId xmlns:a16="http://schemas.microsoft.com/office/drawing/2014/main" id="{81162636-00BD-42C8-A0FD-3B20D6802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2004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Oval 30">
            <a:extLst>
              <a:ext uri="{FF2B5EF4-FFF2-40B4-BE49-F238E27FC236}">
                <a16:creationId xmlns:a16="http://schemas.microsoft.com/office/drawing/2014/main" id="{A73B14AC-2920-4B77-9239-0AEE6E52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0480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  <a:r>
              <a:rPr lang="en-US" altLang="ru-RU" i="1"/>
              <a:t>’</a:t>
            </a:r>
            <a:endParaRPr lang="ru-RU" altLang="ru-RU" i="1"/>
          </a:p>
        </p:txBody>
      </p:sp>
      <p:sp>
        <p:nvSpPr>
          <p:cNvPr id="16399" name="Oval 31">
            <a:extLst>
              <a:ext uri="{FF2B5EF4-FFF2-40B4-BE49-F238E27FC236}">
                <a16:creationId xmlns:a16="http://schemas.microsoft.com/office/drawing/2014/main" id="{FD894F43-D32F-4C49-8258-8F48AE29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0480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  <a:endParaRPr lang="ru-RU" altLang="ru-RU" i="1"/>
          </a:p>
        </p:txBody>
      </p:sp>
      <p:sp>
        <p:nvSpPr>
          <p:cNvPr id="16400" name="Line 32">
            <a:extLst>
              <a:ext uri="{FF2B5EF4-FFF2-40B4-BE49-F238E27FC236}">
                <a16:creationId xmlns:a16="http://schemas.microsoft.com/office/drawing/2014/main" id="{969DC2D9-A8E3-4601-B2A1-2C005B471C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6100" y="27813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Oval 33">
            <a:extLst>
              <a:ext uri="{FF2B5EF4-FFF2-40B4-BE49-F238E27FC236}">
                <a16:creationId xmlns:a16="http://schemas.microsoft.com/office/drawing/2014/main" id="{CFEA6FF6-1C34-4206-BEA5-DB885B94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5908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16402" name="Line 34">
            <a:extLst>
              <a:ext uri="{FF2B5EF4-FFF2-40B4-BE49-F238E27FC236}">
                <a16:creationId xmlns:a16="http://schemas.microsoft.com/office/drawing/2014/main" id="{D0794E8C-6EDD-49C2-A7FD-3F0F49AD5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057400"/>
            <a:ext cx="16002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3" name="Line 35">
            <a:extLst>
              <a:ext uri="{FF2B5EF4-FFF2-40B4-BE49-F238E27FC236}">
                <a16:creationId xmlns:a16="http://schemas.microsoft.com/office/drawing/2014/main" id="{0CBE4098-0575-4DD7-9565-ED8C68AC2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667000"/>
            <a:ext cx="1600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36">
            <a:extLst>
              <a:ext uri="{FF2B5EF4-FFF2-40B4-BE49-F238E27FC236}">
                <a16:creationId xmlns:a16="http://schemas.microsoft.com/office/drawing/2014/main" id="{F380A3B8-68B1-46B4-8F47-4870FBA08F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667000"/>
            <a:ext cx="1600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Oval 18">
            <a:extLst>
              <a:ext uri="{FF2B5EF4-FFF2-40B4-BE49-F238E27FC236}">
                <a16:creationId xmlns:a16="http://schemas.microsoft.com/office/drawing/2014/main" id="{800096BE-C7DD-4036-8501-9E9786EC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2990850"/>
            <a:ext cx="160337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16406" name="Oval 19">
            <a:extLst>
              <a:ext uri="{FF2B5EF4-FFF2-40B4-BE49-F238E27FC236}">
                <a16:creationId xmlns:a16="http://schemas.microsoft.com/office/drawing/2014/main" id="{1547E715-CA16-4D49-ADE9-962ED240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  <a:r>
              <a:rPr lang="en-US" altLang="ru-RU" i="1"/>
              <a:t>’</a:t>
            </a:r>
            <a:endParaRPr lang="el-GR" altLang="ru-RU" i="1"/>
          </a:p>
        </p:txBody>
      </p:sp>
      <p:sp>
        <p:nvSpPr>
          <p:cNvPr id="16407" name="Oval 11">
            <a:extLst>
              <a:ext uri="{FF2B5EF4-FFF2-40B4-BE49-F238E27FC236}">
                <a16:creationId xmlns:a16="http://schemas.microsoft.com/office/drawing/2014/main" id="{2E79AF00-14C0-4006-9F0C-340D38A8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</a:p>
        </p:txBody>
      </p:sp>
      <p:graphicFrame>
        <p:nvGraphicFramePr>
          <p:cNvPr id="16408" name="Object 37">
            <a:extLst>
              <a:ext uri="{FF2B5EF4-FFF2-40B4-BE49-F238E27FC236}">
                <a16:creationId xmlns:a16="http://schemas.microsoft.com/office/drawing/2014/main" id="{41DB53A9-9981-456D-9143-ABBBADCD212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486400" y="5970588"/>
          <a:ext cx="2743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104900" imgH="228600" progId="Equation.3">
                  <p:embed/>
                </p:oleObj>
              </mc:Choice>
              <mc:Fallback>
                <p:oleObj name="Формула" r:id="rId5" imgW="1104900" imgH="228600" progId="Equation.3">
                  <p:embed/>
                  <p:pic>
                    <p:nvPicPr>
                      <p:cNvPr id="16408" name="Object 37">
                        <a:extLst>
                          <a:ext uri="{FF2B5EF4-FFF2-40B4-BE49-F238E27FC236}">
                            <a16:creationId xmlns:a16="http://schemas.microsoft.com/office/drawing/2014/main" id="{41DB53A9-9981-456D-9143-ABBBADCD2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70588"/>
                        <a:ext cx="2743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16">
            <a:extLst>
              <a:ext uri="{FF2B5EF4-FFF2-40B4-BE49-F238E27FC236}">
                <a16:creationId xmlns:a16="http://schemas.microsoft.com/office/drawing/2014/main" id="{74666CFE-259E-4835-B476-7D6A8B23B10F}"/>
              </a:ext>
            </a:extLst>
          </p:cNvPr>
          <p:cNvSpPr>
            <a:spLocks/>
          </p:cNvSpPr>
          <p:nvPr/>
        </p:nvSpPr>
        <p:spPr bwMode="auto">
          <a:xfrm>
            <a:off x="381000" y="3886200"/>
            <a:ext cx="3962400" cy="1447800"/>
          </a:xfrm>
          <a:custGeom>
            <a:avLst/>
            <a:gdLst>
              <a:gd name="T0" fmla="*/ 3962400 w 2496"/>
              <a:gd name="T1" fmla="*/ 1447800 h 912"/>
              <a:gd name="T2" fmla="*/ 1981200 w 2496"/>
              <a:gd name="T3" fmla="*/ 0 h 912"/>
              <a:gd name="T4" fmla="*/ 0 w 2496"/>
              <a:gd name="T5" fmla="*/ 1447800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96" h="912">
                <a:moveTo>
                  <a:pt x="2496" y="912"/>
                </a:moveTo>
                <a:cubicBezTo>
                  <a:pt x="2080" y="456"/>
                  <a:pt x="1664" y="0"/>
                  <a:pt x="1248" y="0"/>
                </a:cubicBezTo>
                <a:cubicBezTo>
                  <a:pt x="832" y="0"/>
                  <a:pt x="416" y="456"/>
                  <a:pt x="0" y="91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A4BF398-3F8A-4D7C-B8C0-2159F0E6E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Тормозное излучение</a:t>
            </a:r>
            <a:endParaRPr lang="el-GR" altLang="ru-RU"/>
          </a:p>
        </p:txBody>
      </p:sp>
      <p:graphicFrame>
        <p:nvGraphicFramePr>
          <p:cNvPr id="17412" name="Object 3">
            <a:extLst>
              <a:ext uri="{FF2B5EF4-FFF2-40B4-BE49-F238E27FC236}">
                <a16:creationId xmlns:a16="http://schemas.microsoft.com/office/drawing/2014/main" id="{7D212E05-B83E-4C8D-80F6-23D33428A53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905000"/>
          <a:ext cx="1547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71252" imgH="215806" progId="Equation.3">
                  <p:embed/>
                </p:oleObj>
              </mc:Choice>
              <mc:Fallback>
                <p:oleObj name="Формула" r:id="rId3" imgW="571252" imgH="215806" progId="Equation.3">
                  <p:embed/>
                  <p:pic>
                    <p:nvPicPr>
                      <p:cNvPr id="17412" name="Object 3">
                        <a:extLst>
                          <a:ext uri="{FF2B5EF4-FFF2-40B4-BE49-F238E27FC236}">
                            <a16:creationId xmlns:a16="http://schemas.microsoft.com/office/drawing/2014/main" id="{7D212E05-B83E-4C8D-80F6-23D33428A5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1547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4">
            <a:extLst>
              <a:ext uri="{FF2B5EF4-FFF2-40B4-BE49-F238E27FC236}">
                <a16:creationId xmlns:a16="http://schemas.microsoft.com/office/drawing/2014/main" id="{4D3AE2BA-CA75-4B10-ABC8-DFC4D15A52B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44900" y="1887538"/>
          <a:ext cx="54991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019300" imgH="342900" progId="Equation.3">
                  <p:embed/>
                </p:oleObj>
              </mc:Choice>
              <mc:Fallback>
                <p:oleObj name="Формула" r:id="rId5" imgW="2019300" imgH="342900" progId="Equation.3">
                  <p:embed/>
                  <p:pic>
                    <p:nvPicPr>
                      <p:cNvPr id="17413" name="Object 4">
                        <a:extLst>
                          <a:ext uri="{FF2B5EF4-FFF2-40B4-BE49-F238E27FC236}">
                            <a16:creationId xmlns:a16="http://schemas.microsoft.com/office/drawing/2014/main" id="{4D3AE2BA-CA75-4B10-ABC8-DFC4D15A5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1887538"/>
                        <a:ext cx="549910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Oval 5">
            <a:extLst>
              <a:ext uri="{FF2B5EF4-FFF2-40B4-BE49-F238E27FC236}">
                <a16:creationId xmlns:a16="http://schemas.microsoft.com/office/drawing/2014/main" id="{00B64868-3901-45AC-9AF0-6DC4BDEE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17415" name="Oval 6">
            <a:extLst>
              <a:ext uri="{FF2B5EF4-FFF2-40B4-BE49-F238E27FC236}">
                <a16:creationId xmlns:a16="http://schemas.microsoft.com/office/drawing/2014/main" id="{AAA6E1DD-ABBE-48E2-BB27-20054832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6" name="Oval 7">
            <a:extLst>
              <a:ext uri="{FF2B5EF4-FFF2-40B4-BE49-F238E27FC236}">
                <a16:creationId xmlns:a16="http://schemas.microsoft.com/office/drawing/2014/main" id="{387D0941-715F-4D28-94B8-E001AB883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7" name="Oval 11">
            <a:extLst>
              <a:ext uri="{FF2B5EF4-FFF2-40B4-BE49-F238E27FC236}">
                <a16:creationId xmlns:a16="http://schemas.microsoft.com/office/drawing/2014/main" id="{51E139F4-A859-4136-91D3-33F48A67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886325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  <a:r>
              <a:rPr lang="en-US" altLang="ru-RU" i="1"/>
              <a:t>’</a:t>
            </a:r>
            <a:endParaRPr lang="ru-RU" altLang="ru-RU" i="1"/>
          </a:p>
        </p:txBody>
      </p:sp>
      <p:sp>
        <p:nvSpPr>
          <p:cNvPr id="17418" name="Oval 12">
            <a:extLst>
              <a:ext uri="{FF2B5EF4-FFF2-40B4-BE49-F238E27FC236}">
                <a16:creationId xmlns:a16="http://schemas.microsoft.com/office/drawing/2014/main" id="{4440015F-22D9-4025-9369-74884008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9530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  <a:endParaRPr lang="ru-RU" altLang="ru-RU" i="1"/>
          </a:p>
        </p:txBody>
      </p:sp>
      <p:graphicFrame>
        <p:nvGraphicFramePr>
          <p:cNvPr id="17419" name="Object 15">
            <a:extLst>
              <a:ext uri="{FF2B5EF4-FFF2-40B4-BE49-F238E27FC236}">
                <a16:creationId xmlns:a16="http://schemas.microsoft.com/office/drawing/2014/main" id="{73BDD81C-85E7-4B4F-BAAB-8221FECF9AE9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2981325"/>
          <a:ext cx="34004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257300" imgH="419100" progId="Equation.3">
                  <p:embed/>
                </p:oleObj>
              </mc:Choice>
              <mc:Fallback>
                <p:oleObj name="Формула" r:id="rId7" imgW="1257300" imgH="419100" progId="Equation.3">
                  <p:embed/>
                  <p:pic>
                    <p:nvPicPr>
                      <p:cNvPr id="17419" name="Object 15">
                        <a:extLst>
                          <a:ext uri="{FF2B5EF4-FFF2-40B4-BE49-F238E27FC236}">
                            <a16:creationId xmlns:a16="http://schemas.microsoft.com/office/drawing/2014/main" id="{73BDD81C-85E7-4B4F-BAAB-8221FECF9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81325"/>
                        <a:ext cx="34004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Freeform 23">
            <a:extLst>
              <a:ext uri="{FF2B5EF4-FFF2-40B4-BE49-F238E27FC236}">
                <a16:creationId xmlns:a16="http://schemas.microsoft.com/office/drawing/2014/main" id="{B8F9B3EA-649C-4FDA-979A-071B7405EE38}"/>
              </a:ext>
            </a:extLst>
          </p:cNvPr>
          <p:cNvSpPr>
            <a:spLocks/>
          </p:cNvSpPr>
          <p:nvPr/>
        </p:nvSpPr>
        <p:spPr bwMode="auto">
          <a:xfrm>
            <a:off x="2286000" y="2286000"/>
            <a:ext cx="177800" cy="1447800"/>
          </a:xfrm>
          <a:custGeom>
            <a:avLst/>
            <a:gdLst>
              <a:gd name="T0" fmla="*/ 88900 w 112"/>
              <a:gd name="T1" fmla="*/ 1447800 h 912"/>
              <a:gd name="T2" fmla="*/ 88900 w 112"/>
              <a:gd name="T3" fmla="*/ 1219200 h 912"/>
              <a:gd name="T4" fmla="*/ 165100 w 112"/>
              <a:gd name="T5" fmla="*/ 1143000 h 912"/>
              <a:gd name="T6" fmla="*/ 12700 w 112"/>
              <a:gd name="T7" fmla="*/ 1066800 h 912"/>
              <a:gd name="T8" fmla="*/ 165100 w 112"/>
              <a:gd name="T9" fmla="*/ 990600 h 912"/>
              <a:gd name="T10" fmla="*/ 12700 w 112"/>
              <a:gd name="T11" fmla="*/ 914400 h 912"/>
              <a:gd name="T12" fmla="*/ 165100 w 112"/>
              <a:gd name="T13" fmla="*/ 838200 h 912"/>
              <a:gd name="T14" fmla="*/ 12700 w 112"/>
              <a:gd name="T15" fmla="*/ 762000 h 912"/>
              <a:gd name="T16" fmla="*/ 165100 w 112"/>
              <a:gd name="T17" fmla="*/ 685800 h 912"/>
              <a:gd name="T18" fmla="*/ 12700 w 112"/>
              <a:gd name="T19" fmla="*/ 609600 h 912"/>
              <a:gd name="T20" fmla="*/ 165100 w 112"/>
              <a:gd name="T21" fmla="*/ 533400 h 912"/>
              <a:gd name="T22" fmla="*/ 12700 w 112"/>
              <a:gd name="T23" fmla="*/ 457200 h 912"/>
              <a:gd name="T24" fmla="*/ 88900 w 112"/>
              <a:gd name="T25" fmla="*/ 381000 h 912"/>
              <a:gd name="T26" fmla="*/ 889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44BC418-7C3A-4AC1-A62E-DB318FEE2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Упругое рассеяние</a:t>
            </a:r>
            <a:endParaRPr lang="el-GR" altLang="ru-RU"/>
          </a:p>
        </p:txBody>
      </p:sp>
      <p:sp>
        <p:nvSpPr>
          <p:cNvPr id="18435" name="Oval 6">
            <a:extLst>
              <a:ext uri="{FF2B5EF4-FFF2-40B4-BE49-F238E27FC236}">
                <a16:creationId xmlns:a16="http://schemas.microsoft.com/office/drawing/2014/main" id="{C5C29544-7AB1-4BD3-A759-E58B0A6D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18436" name="Oval 7">
            <a:extLst>
              <a:ext uri="{FF2B5EF4-FFF2-40B4-BE49-F238E27FC236}">
                <a16:creationId xmlns:a16="http://schemas.microsoft.com/office/drawing/2014/main" id="{CAA2E557-B092-470D-92FE-588958FC9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766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7" name="Oval 8">
            <a:extLst>
              <a:ext uri="{FF2B5EF4-FFF2-40B4-BE49-F238E27FC236}">
                <a16:creationId xmlns:a16="http://schemas.microsoft.com/office/drawing/2014/main" id="{9C9831BB-4056-4B8C-8ADF-25647F8B3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Line 13">
            <a:extLst>
              <a:ext uri="{FF2B5EF4-FFF2-40B4-BE49-F238E27FC236}">
                <a16:creationId xmlns:a16="http://schemas.microsoft.com/office/drawing/2014/main" id="{D664B3AA-A01E-4479-9BC8-DBEC7D8198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4343400"/>
            <a:ext cx="17526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Line 14">
            <a:extLst>
              <a:ext uri="{FF2B5EF4-FFF2-40B4-BE49-F238E27FC236}">
                <a16:creationId xmlns:a16="http://schemas.microsoft.com/office/drawing/2014/main" id="{62E6A2DF-4243-4462-8030-8383551A0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505200"/>
            <a:ext cx="18288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Oval 9">
            <a:extLst>
              <a:ext uri="{FF2B5EF4-FFF2-40B4-BE49-F238E27FC236}">
                <a16:creationId xmlns:a16="http://schemas.microsoft.com/office/drawing/2014/main" id="{9C2FF42C-B60D-43B3-924A-53481E94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95675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  <a:r>
              <a:rPr lang="en-US" altLang="ru-RU" i="1"/>
              <a:t>’</a:t>
            </a:r>
            <a:endParaRPr lang="ru-RU" altLang="ru-RU" i="1"/>
          </a:p>
        </p:txBody>
      </p:sp>
      <p:sp>
        <p:nvSpPr>
          <p:cNvPr id="18441" name="Oval 10">
            <a:extLst>
              <a:ext uri="{FF2B5EF4-FFF2-40B4-BE49-F238E27FC236}">
                <a16:creationId xmlns:a16="http://schemas.microsoft.com/office/drawing/2014/main" id="{91D3E445-A3BD-4278-B110-CAFC339B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49530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β</a:t>
            </a:r>
            <a:endParaRPr lang="ru-RU" altLang="ru-RU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D686F63-9755-4A04-8FD8-BE09AEFDE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Траектории </a:t>
            </a:r>
            <a:r>
              <a:rPr lang="el-GR" altLang="ru-RU"/>
              <a:t>β</a:t>
            </a:r>
            <a:r>
              <a:rPr lang="ru-RU" altLang="ru-RU"/>
              <a:t>-частиц</a:t>
            </a:r>
          </a:p>
        </p:txBody>
      </p:sp>
      <p:pic>
        <p:nvPicPr>
          <p:cNvPr id="19459" name="Picture 7">
            <a:extLst>
              <a:ext uri="{FF2B5EF4-FFF2-40B4-BE49-F238E27FC236}">
                <a16:creationId xmlns:a16="http://schemas.microsoft.com/office/drawing/2014/main" id="{DB94D79B-FC29-4E25-893E-8F13433B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7962"/>
            <a:ext cx="45481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52BFE12B-FCB4-4423-94FD-B0159E341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4" t="22857"/>
          <a:stretch/>
        </p:blipFill>
        <p:spPr bwMode="auto">
          <a:xfrm rot="5400000">
            <a:off x="4076701" y="1973262"/>
            <a:ext cx="5105398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E29FB-AA80-45FD-9257-D585DDF8E31B}"/>
              </a:ext>
            </a:extLst>
          </p:cNvPr>
          <p:cNvSpPr txBox="1"/>
          <p:nvPr/>
        </p:nvSpPr>
        <p:spPr>
          <a:xfrm>
            <a:off x="7874337" y="1493202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aseline="30000" dirty="0"/>
              <a:t>241</a:t>
            </a:r>
            <a:r>
              <a:rPr lang="en-US" dirty="0"/>
              <a:t>Am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A39A1-7F35-4FAB-B2A8-F78959B64339}"/>
              </a:ext>
            </a:extLst>
          </p:cNvPr>
          <p:cNvSpPr txBox="1"/>
          <p:nvPr/>
        </p:nvSpPr>
        <p:spPr>
          <a:xfrm>
            <a:off x="7906397" y="3082528"/>
            <a:ext cx="721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aseline="30000" dirty="0"/>
              <a:t>2</a:t>
            </a:r>
            <a:r>
              <a:rPr lang="en-US" baseline="30000" dirty="0"/>
              <a:t>33</a:t>
            </a:r>
            <a:r>
              <a:rPr lang="en-US" dirty="0"/>
              <a:t>Pa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F7B3D9E-9028-4C93-882D-01B1D1368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Замедление </a:t>
            </a:r>
            <a:r>
              <a:rPr lang="el-GR" altLang="ru-RU"/>
              <a:t>β</a:t>
            </a:r>
            <a:r>
              <a:rPr lang="ru-RU" altLang="ru-RU" baseline="30000"/>
              <a:t>+</a:t>
            </a:r>
            <a:r>
              <a:rPr lang="ru-RU" altLang="ru-RU"/>
              <a:t>-частиц</a:t>
            </a:r>
            <a:endParaRPr lang="el-GR" altLang="ru-RU"/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0ECB9082-93A5-4DD6-93E7-A7D53D46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1628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EFD590-B8D3-44E7-9838-ADF5646D1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Ионизирующие излучения	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074E784D-0125-4AE2-B21A-070C1CAC69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15240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/>
              <a:t>Фотонное ИИ:</a:t>
            </a:r>
            <a:endParaRPr lang="en-US" altLang="ru-RU" sz="2800" b="1"/>
          </a:p>
          <a:p>
            <a:pPr eaLnBrk="1" hangingPunct="1"/>
            <a:r>
              <a:rPr lang="el-GR" altLang="ru-RU" sz="2800"/>
              <a:t>γ</a:t>
            </a:r>
            <a:r>
              <a:rPr lang="ru-RU" altLang="ru-RU" sz="2800"/>
              <a:t>-излучение</a:t>
            </a:r>
          </a:p>
          <a:p>
            <a:pPr eaLnBrk="1" hangingPunct="1"/>
            <a:r>
              <a:rPr lang="en-US" altLang="ru-RU" sz="2800"/>
              <a:t>X</a:t>
            </a:r>
            <a:r>
              <a:rPr lang="ru-RU" altLang="ru-RU" sz="2800"/>
              <a:t>-излучение</a:t>
            </a:r>
          </a:p>
          <a:p>
            <a:pPr eaLnBrk="1" hangingPunct="1"/>
            <a:r>
              <a:rPr lang="ru-RU" altLang="ru-RU" sz="2800"/>
              <a:t>Тормозное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5084EA06-87D6-47BD-929B-DC90FD77B2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/>
              <a:t>Корпускулярное ИИ:</a:t>
            </a:r>
          </a:p>
          <a:p>
            <a:pPr eaLnBrk="1" hangingPunct="1"/>
            <a:r>
              <a:rPr lang="el-GR" altLang="ru-RU" sz="2800"/>
              <a:t>α</a:t>
            </a:r>
            <a:r>
              <a:rPr lang="ru-RU" altLang="ru-RU" sz="2800"/>
              <a:t>-частицы</a:t>
            </a:r>
          </a:p>
          <a:p>
            <a:pPr eaLnBrk="1" hangingPunct="1"/>
            <a:r>
              <a:rPr lang="el-GR" altLang="ru-RU" sz="2800"/>
              <a:t>β</a:t>
            </a:r>
            <a:r>
              <a:rPr lang="ru-RU" altLang="ru-RU" sz="2800"/>
              <a:t>-частицы</a:t>
            </a:r>
          </a:p>
          <a:p>
            <a:pPr eaLnBrk="1" hangingPunct="1"/>
            <a:r>
              <a:rPr lang="ru-RU" altLang="ru-RU" sz="2800"/>
              <a:t>Электроны</a:t>
            </a:r>
          </a:p>
          <a:p>
            <a:pPr eaLnBrk="1" hangingPunct="1"/>
            <a:r>
              <a:rPr lang="ru-RU" altLang="ru-RU" sz="2800"/>
              <a:t>Протоны</a:t>
            </a:r>
          </a:p>
          <a:p>
            <a:pPr eaLnBrk="1" hangingPunct="1"/>
            <a:r>
              <a:rPr lang="ru-RU" altLang="ru-RU" sz="2800"/>
              <a:t>Нейтроны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7B00EC-74C2-44FC-9F26-37BCD0AF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Различия взаимодействия </a:t>
            </a:r>
            <a:br>
              <a:rPr lang="ru-RU" sz="3600" dirty="0"/>
            </a:br>
            <a:r>
              <a:rPr lang="el-GR" sz="3600" dirty="0"/>
              <a:t>α</a:t>
            </a:r>
            <a:r>
              <a:rPr lang="ru-RU" sz="3600" dirty="0"/>
              <a:t>- и </a:t>
            </a:r>
            <a:r>
              <a:rPr lang="el-GR" sz="3600" dirty="0"/>
              <a:t>β</a:t>
            </a:r>
            <a:r>
              <a:rPr lang="ru-RU" sz="3600" dirty="0"/>
              <a:t>-излучений с веществом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3D53B5-4515-4A75-AE7F-0DA6CD6CC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Изменяется направление движения </a:t>
            </a:r>
            <a:br>
              <a:rPr lang="ru-RU" dirty="0"/>
            </a:br>
            <a:r>
              <a:rPr lang="el-GR" sz="3200" dirty="0"/>
              <a:t>β</a:t>
            </a:r>
            <a:r>
              <a:rPr lang="ru-RU" dirty="0"/>
              <a:t>-частиц как при упругом, так и при неупругом взаимодействии с атомами вещества. Трек </a:t>
            </a:r>
            <a:r>
              <a:rPr lang="el-GR" sz="3200" dirty="0"/>
              <a:t>β</a:t>
            </a:r>
            <a:r>
              <a:rPr lang="ru-RU" dirty="0"/>
              <a:t>-частицы – ломаная линия.</a:t>
            </a:r>
          </a:p>
          <a:p>
            <a:r>
              <a:rPr lang="ru-RU" dirty="0"/>
              <a:t>Появление тормозного излучения при замедлении </a:t>
            </a:r>
            <a:r>
              <a:rPr lang="el-GR" sz="3200" dirty="0"/>
              <a:t>β</a:t>
            </a:r>
            <a:r>
              <a:rPr lang="ru-RU" dirty="0"/>
              <a:t>-частиц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8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6858B6D-7CEF-46FF-915C-971DA6B94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Потери энергии на ионизацию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18E73ACF-3195-4698-AB70-C6CA84F58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75038"/>
            <a:ext cx="8229600" cy="3230562"/>
          </a:xfrm>
        </p:spPr>
        <p:txBody>
          <a:bodyPr/>
          <a:lstStyle/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/>
              <a:t>где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m</a:t>
            </a:r>
            <a:r>
              <a:rPr lang="en-US" altLang="ru-RU" sz="2000" i="1" baseline="-25000"/>
              <a:t>e</a:t>
            </a:r>
            <a:r>
              <a:rPr lang="ru-RU" altLang="ru-RU" sz="2000"/>
              <a:t> -</a:t>
            </a:r>
            <a:r>
              <a:rPr lang="en-US" altLang="ru-RU" sz="2000"/>
              <a:t>	</a:t>
            </a:r>
            <a:r>
              <a:rPr lang="ru-RU" altLang="ru-RU" sz="2000"/>
              <a:t>масса электрона (</a:t>
            </a:r>
            <a:r>
              <a:rPr lang="en-US" altLang="ru-RU" sz="2000" i="1"/>
              <a:t>m</a:t>
            </a:r>
            <a:r>
              <a:rPr lang="en-US" altLang="ru-RU" sz="2000" i="1" baseline="-25000"/>
              <a:t>e</a:t>
            </a:r>
            <a:r>
              <a:rPr lang="en-US" altLang="ru-RU" sz="2000" i="1"/>
              <a:t>c</a:t>
            </a:r>
            <a:r>
              <a:rPr lang="en-US" altLang="ru-RU" sz="2000" i="1" baseline="30000"/>
              <a:t>2</a:t>
            </a:r>
            <a:r>
              <a:rPr lang="ru-RU" altLang="ru-RU" sz="2000"/>
              <a:t> =511 кэВ - энергия покоя электрона);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с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скорость света;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v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скорость частицы;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Z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заряд атомов среды; 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n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плотность электронов в веществе;</a:t>
            </a:r>
            <a:endParaRPr lang="en-US" altLang="ru-RU" sz="2000"/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Ī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средний ионизационный потенциал атомов вещества среды;</a:t>
            </a:r>
          </a:p>
          <a:p>
            <a:pPr marL="534988" indent="-534988" eaLnBrk="1" hangingPunct="1">
              <a:lnSpc>
                <a:spcPct val="9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E</a:t>
            </a:r>
            <a:r>
              <a:rPr lang="ru-RU" altLang="ru-RU" sz="2000" i="1"/>
              <a:t> </a:t>
            </a:r>
            <a:r>
              <a:rPr lang="ru-RU" altLang="ru-RU" sz="2000"/>
              <a:t>-   энергия бета-частицы.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B9A79D9-088E-4275-87F0-E7B20F6B5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E2421BE1-C4F9-4E45-8CE4-0CD48C13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0ABFD4AC-376F-4DC8-96BC-4EF798BC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511" name="Object 10">
            <a:extLst>
              <a:ext uri="{FF2B5EF4-FFF2-40B4-BE49-F238E27FC236}">
                <a16:creationId xmlns:a16="http://schemas.microsoft.com/office/drawing/2014/main" id="{13BF39A3-5552-4B4E-A9BD-4CE8745A64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38" y="1371600"/>
          <a:ext cx="802481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492500" imgH="939800" progId="Equation.3">
                  <p:embed/>
                </p:oleObj>
              </mc:Choice>
              <mc:Fallback>
                <p:oleObj name="Формула" r:id="rId3" imgW="3492500" imgH="939800" progId="Equation.3">
                  <p:embed/>
                  <p:pic>
                    <p:nvPicPr>
                      <p:cNvPr id="21511" name="Object 10">
                        <a:extLst>
                          <a:ext uri="{FF2B5EF4-FFF2-40B4-BE49-F238E27FC236}">
                            <a16:creationId xmlns:a16="http://schemas.microsoft.com/office/drawing/2014/main" id="{13BF39A3-5552-4B4E-A9BD-4CE8745A6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371600"/>
                        <a:ext cx="8024812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18">
            <a:extLst>
              <a:ext uri="{FF2B5EF4-FFF2-40B4-BE49-F238E27FC236}">
                <a16:creationId xmlns:a16="http://schemas.microsoft.com/office/drawing/2014/main" id="{1CBF64BB-2537-49F0-8143-DEDD6101F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49FAF06-4174-497D-884B-40DC845DA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Потери энергии на излучение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2940769B-3C24-4DA0-B1B3-ABA6D6D6B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4F6A0D4C-A979-42AE-A53F-AE4C2F15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Rectangle 9">
            <a:extLst>
              <a:ext uri="{FF2B5EF4-FFF2-40B4-BE49-F238E27FC236}">
                <a16:creationId xmlns:a16="http://schemas.microsoft.com/office/drawing/2014/main" id="{4A77087E-442B-4C82-9B93-C40D4AC11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2534" name="Object 10">
            <a:extLst>
              <a:ext uri="{FF2B5EF4-FFF2-40B4-BE49-F238E27FC236}">
                <a16:creationId xmlns:a16="http://schemas.microsoft.com/office/drawing/2014/main" id="{BCFACB73-0696-4FC0-8CB0-10D847C2A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897063"/>
          <a:ext cx="77343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365500" imgH="482600" progId="Equation.3">
                  <p:embed/>
                </p:oleObj>
              </mc:Choice>
              <mc:Fallback>
                <p:oleObj name="Формула" r:id="rId3" imgW="3365500" imgH="482600" progId="Equation.3">
                  <p:embed/>
                  <p:pic>
                    <p:nvPicPr>
                      <p:cNvPr id="22534" name="Object 10">
                        <a:extLst>
                          <a:ext uri="{FF2B5EF4-FFF2-40B4-BE49-F238E27FC236}">
                            <a16:creationId xmlns:a16="http://schemas.microsoft.com/office/drawing/2014/main" id="{BCFACB73-0696-4FC0-8CB0-10D847C2A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897063"/>
                        <a:ext cx="77343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13">
            <a:extLst>
              <a:ext uri="{FF2B5EF4-FFF2-40B4-BE49-F238E27FC236}">
                <a16:creationId xmlns:a16="http://schemas.microsoft.com/office/drawing/2014/main" id="{3F3CDB8A-844A-4C21-B45E-AAF1A08E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6" name="Rectangle 17">
            <a:extLst>
              <a:ext uri="{FF2B5EF4-FFF2-40B4-BE49-F238E27FC236}">
                <a16:creationId xmlns:a16="http://schemas.microsoft.com/office/drawing/2014/main" id="{A694F352-67F4-4D1C-A6CF-18EFF2748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75038"/>
            <a:ext cx="8229600" cy="3230562"/>
          </a:xfrm>
          <a:noFill/>
        </p:spPr>
        <p:txBody>
          <a:bodyPr/>
          <a:lstStyle/>
          <a:p>
            <a:pPr marL="534988" indent="-534988" eaLnBrk="1" hangingPunct="1">
              <a:lnSpc>
                <a:spcPct val="8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/>
              <a:t>где </a:t>
            </a:r>
            <a:endParaRPr lang="en-US" altLang="ru-RU" sz="2000"/>
          </a:p>
          <a:p>
            <a:pPr marL="534988" indent="-534988" eaLnBrk="1" hangingPunct="1">
              <a:lnSpc>
                <a:spcPct val="8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m</a:t>
            </a:r>
            <a:r>
              <a:rPr lang="en-US" altLang="ru-RU" sz="2000" i="1" baseline="-25000"/>
              <a:t>e</a:t>
            </a:r>
            <a:r>
              <a:rPr lang="ru-RU" altLang="ru-RU" sz="2000"/>
              <a:t> -</a:t>
            </a:r>
            <a:r>
              <a:rPr lang="en-US" altLang="ru-RU" sz="2000"/>
              <a:t>	</a:t>
            </a:r>
            <a:r>
              <a:rPr lang="ru-RU" altLang="ru-RU" sz="2000"/>
              <a:t>масса электрона (</a:t>
            </a:r>
            <a:r>
              <a:rPr lang="en-US" altLang="ru-RU" sz="2000" i="1"/>
              <a:t>m</a:t>
            </a:r>
            <a:r>
              <a:rPr lang="en-US" altLang="ru-RU" sz="2000" i="1" baseline="-25000"/>
              <a:t>e</a:t>
            </a:r>
            <a:r>
              <a:rPr lang="en-US" altLang="ru-RU" sz="2000" i="1"/>
              <a:t>c</a:t>
            </a:r>
            <a:r>
              <a:rPr lang="en-US" altLang="ru-RU" sz="2000" i="1" baseline="30000"/>
              <a:t>2</a:t>
            </a:r>
            <a:r>
              <a:rPr lang="ru-RU" altLang="ru-RU" sz="2000"/>
              <a:t> =511 кэВ - энергия покоя электрона); </a:t>
            </a:r>
            <a:endParaRPr lang="en-US" altLang="ru-RU" sz="2000"/>
          </a:p>
          <a:p>
            <a:pPr marL="534988" indent="-534988" eaLnBrk="1" hangingPunct="1">
              <a:lnSpc>
                <a:spcPct val="8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с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скорость света; </a:t>
            </a:r>
            <a:endParaRPr lang="en-US" altLang="ru-RU" sz="2000"/>
          </a:p>
          <a:p>
            <a:pPr marL="534988" indent="-534988" eaLnBrk="1" hangingPunct="1">
              <a:lnSpc>
                <a:spcPct val="8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Z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заряд атомов среды; </a:t>
            </a:r>
            <a:endParaRPr lang="en-US" altLang="ru-RU" sz="2000"/>
          </a:p>
          <a:p>
            <a:pPr marL="534988" indent="-534988" eaLnBrk="1" hangingPunct="1">
              <a:lnSpc>
                <a:spcPct val="80000"/>
              </a:lnSpc>
              <a:buFontTx/>
              <a:buNone/>
              <a:tabLst>
                <a:tab pos="534988" algn="l"/>
              </a:tabLst>
            </a:pPr>
            <a:r>
              <a:rPr lang="ru-RU" altLang="ru-RU" sz="2000" i="1"/>
              <a:t>n</a:t>
            </a:r>
            <a:r>
              <a:rPr lang="ru-RU" altLang="ru-RU" sz="2000"/>
              <a:t> - </a:t>
            </a:r>
            <a:r>
              <a:rPr lang="en-US" altLang="ru-RU" sz="2000"/>
              <a:t>	</a:t>
            </a:r>
            <a:r>
              <a:rPr lang="ru-RU" altLang="ru-RU" sz="2000"/>
              <a:t>плотность электронов в веществе;</a:t>
            </a:r>
            <a:endParaRPr lang="en-US" altLang="ru-RU" sz="2000"/>
          </a:p>
          <a:p>
            <a:pPr marL="534988" indent="-534988" eaLnBrk="1" hangingPunct="1">
              <a:lnSpc>
                <a:spcPct val="80000"/>
              </a:lnSpc>
              <a:buFontTx/>
              <a:buNone/>
              <a:tabLst>
                <a:tab pos="534988" algn="l"/>
              </a:tabLst>
            </a:pPr>
            <a:r>
              <a:rPr lang="en-US" altLang="ru-RU" sz="2000" i="1"/>
              <a:t>E</a:t>
            </a:r>
            <a:r>
              <a:rPr lang="ru-RU" altLang="ru-RU" sz="2000" i="1"/>
              <a:t> </a:t>
            </a:r>
            <a:r>
              <a:rPr lang="ru-RU" altLang="ru-RU" sz="2000"/>
              <a:t>-   энергия бета-частицы.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A39693-280D-4C92-8154-C95524658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/>
              <a:t>Соотношение потерь на ионизацию и тормозное излучение</a:t>
            </a:r>
            <a:endParaRPr lang="el-GR" altLang="ru-RU" sz="3600" dirty="0"/>
          </a:p>
        </p:txBody>
      </p:sp>
      <p:graphicFrame>
        <p:nvGraphicFramePr>
          <p:cNvPr id="23556" name="Object 6">
            <a:extLst>
              <a:ext uri="{FF2B5EF4-FFF2-40B4-BE49-F238E27FC236}">
                <a16:creationId xmlns:a16="http://schemas.microsoft.com/office/drawing/2014/main" id="{A9EE7E68-2B89-424A-94F9-ABB8AD6015B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562600" y="2667000"/>
          <a:ext cx="3360738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346200" imgH="838200" progId="Equation.3">
                  <p:embed/>
                </p:oleObj>
              </mc:Choice>
              <mc:Fallback>
                <p:oleObj name="Формула" r:id="rId3" imgW="1346200" imgH="838200" progId="Equation.3">
                  <p:embed/>
                  <p:pic>
                    <p:nvPicPr>
                      <p:cNvPr id="23556" name="Object 6">
                        <a:extLst>
                          <a:ext uri="{FF2B5EF4-FFF2-40B4-BE49-F238E27FC236}">
                            <a16:creationId xmlns:a16="http://schemas.microsoft.com/office/drawing/2014/main" id="{A9EE7E68-2B89-424A-94F9-ABB8AD601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67000"/>
                        <a:ext cx="3360738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Потери энергии электронов">
            <a:extLst>
              <a:ext uri="{FF2B5EF4-FFF2-40B4-BE49-F238E27FC236}">
                <a16:creationId xmlns:a16="http://schemas.microsoft.com/office/drawing/2014/main" id="{158073EE-0F21-4EF6-8634-D4537ED0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676746"/>
            <a:ext cx="5462738" cy="46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0B6D5-98E9-4574-A15E-2980AD304187}"/>
              </a:ext>
            </a:extLst>
          </p:cNvPr>
          <p:cNvSpPr txBox="1"/>
          <p:nvPr/>
        </p:nvSpPr>
        <p:spPr>
          <a:xfrm>
            <a:off x="5211605" y="1875824"/>
            <a:ext cx="32733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6DB0C-F654-4440-8729-E930ADE19658}"/>
              </a:ext>
            </a:extLst>
          </p:cNvPr>
          <p:cNvSpPr txBox="1"/>
          <p:nvPr/>
        </p:nvSpPr>
        <p:spPr>
          <a:xfrm>
            <a:off x="5211605" y="4207897"/>
            <a:ext cx="32733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3D7CDEB-72AC-49A2-B559-0B4F7BEBF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Ионизация среды</a:t>
            </a:r>
            <a:r>
              <a:rPr lang="en-US" altLang="ru-RU"/>
              <a:t> (</a:t>
            </a:r>
            <a:r>
              <a:rPr lang="ru-RU" altLang="ru-RU"/>
              <a:t>воздуха</a:t>
            </a:r>
            <a:r>
              <a:rPr lang="en-US" altLang="ru-RU"/>
              <a:t>)</a:t>
            </a:r>
            <a:endParaRPr lang="ru-RU" altLang="ru-RU"/>
          </a:p>
        </p:txBody>
      </p:sp>
      <p:graphicFrame>
        <p:nvGraphicFramePr>
          <p:cNvPr id="38977" name="Group 65">
            <a:extLst>
              <a:ext uri="{FF2B5EF4-FFF2-40B4-BE49-F238E27FC236}">
                <a16:creationId xmlns:a16="http://schemas.microsoft.com/office/drawing/2014/main" id="{47F8BDA7-8D0A-4851-BB92-4E3C36611A6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l-GR" altLang="ru-RU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кэВ</a:t>
                      </a:r>
                      <a:endParaRPr kumimoji="0" lang="el-GR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en-US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altLang="ru-RU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ru-RU" altLang="ru-RU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 ионов на 1 см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1F5A7B-3523-47E9-A15A-B49060BBC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Пробег </a:t>
            </a:r>
            <a:r>
              <a:rPr lang="el-GR" altLang="ru-RU"/>
              <a:t>β</a:t>
            </a:r>
            <a:r>
              <a:rPr lang="ru-RU" altLang="ru-RU"/>
              <a:t>-частиц</a:t>
            </a:r>
            <a:endParaRPr lang="el-GR" altLang="ru-RU"/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881304D8-D926-4C00-9CC2-2E79926537C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124200" y="1295400"/>
          <a:ext cx="2846388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422400" imgH="838200" progId="Equation.3">
                  <p:embed/>
                </p:oleObj>
              </mc:Choice>
              <mc:Fallback>
                <p:oleObj name="Формула" r:id="rId3" imgW="1422400" imgH="838200" progId="Equation.3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881304D8-D926-4C00-9CC2-2E79926537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2846388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>
            <a:extLst>
              <a:ext uri="{FF2B5EF4-FFF2-40B4-BE49-F238E27FC236}">
                <a16:creationId xmlns:a16="http://schemas.microsoft.com/office/drawing/2014/main" id="{02B742EB-72BB-42C3-AE9E-8CBAEF5F439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3429000"/>
          <a:ext cx="44164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209800" imgH="558800" progId="Equation.3">
                  <p:embed/>
                </p:oleObj>
              </mc:Choice>
              <mc:Fallback>
                <p:oleObj name="Формула" r:id="rId5" imgW="2209800" imgH="558800" progId="Equation.3">
                  <p:embed/>
                  <p:pic>
                    <p:nvPicPr>
                      <p:cNvPr id="25604" name="Object 6">
                        <a:extLst>
                          <a:ext uri="{FF2B5EF4-FFF2-40B4-BE49-F238E27FC236}">
                            <a16:creationId xmlns:a16="http://schemas.microsoft.com/office/drawing/2014/main" id="{02B742EB-72BB-42C3-AE9E-8CBAEF5F4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44164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8">
            <a:extLst>
              <a:ext uri="{FF2B5EF4-FFF2-40B4-BE49-F238E27FC236}">
                <a16:creationId xmlns:a16="http://schemas.microsoft.com/office/drawing/2014/main" id="{7DFB4418-0B4A-4895-BFB8-1F3FB71BCF5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71800" y="5257800"/>
          <a:ext cx="3709988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854200" imgH="736600" progId="Equation.3">
                  <p:embed/>
                </p:oleObj>
              </mc:Choice>
              <mc:Fallback>
                <p:oleObj name="Формула" r:id="rId7" imgW="1854200" imgH="736600" progId="Equation.3">
                  <p:embed/>
                  <p:pic>
                    <p:nvPicPr>
                      <p:cNvPr id="25605" name="Object 8">
                        <a:extLst>
                          <a:ext uri="{FF2B5EF4-FFF2-40B4-BE49-F238E27FC236}">
                            <a16:creationId xmlns:a16="http://schemas.microsoft.com/office/drawing/2014/main" id="{7DFB4418-0B4A-4895-BFB8-1F3FB71BCF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257800"/>
                        <a:ext cx="3709988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6E3148EB-DA10-4DA4-9226-74541BEF29B6}"/>
              </a:ext>
            </a:extLst>
          </p:cNvPr>
          <p:cNvSpPr/>
          <p:nvPr/>
        </p:nvSpPr>
        <p:spPr>
          <a:xfrm>
            <a:off x="6001068" y="1295400"/>
            <a:ext cx="1143000" cy="762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entSchbkCyrill BT" panose="02040603050705020303" pitchFamily="18" charset="-52"/>
              </a:rPr>
              <a:t>Al</a:t>
            </a:r>
            <a:endParaRPr lang="ru-RU" i="1" dirty="0">
              <a:latin typeface="CentSchbkCyrill BT" panose="02040603050705020303" pitchFamily="18" charset="-5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B00EB5-7D91-44C3-BBA3-081139784A6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Ослабление потока </a:t>
            </a:r>
            <a:r>
              <a:rPr lang="el-GR" altLang="ru-RU"/>
              <a:t>β</a:t>
            </a:r>
            <a:r>
              <a:rPr lang="ru-RU" altLang="ru-RU"/>
              <a:t>-частиц</a:t>
            </a:r>
            <a:endParaRPr lang="el-GR" altLang="ru-RU"/>
          </a:p>
        </p:txBody>
      </p:sp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2A611353-F7C2-4A92-AA7F-6FE11191B929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04800" y="2743200"/>
          <a:ext cx="27781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27100" imgH="241300" progId="Equation.3">
                  <p:embed/>
                </p:oleObj>
              </mc:Choice>
              <mc:Fallback>
                <p:oleObj name="Формула" r:id="rId3" imgW="927100" imgH="241300" progId="Equation.3">
                  <p:embed/>
                  <p:pic>
                    <p:nvPicPr>
                      <p:cNvPr id="26627" name="Object 4">
                        <a:extLst>
                          <a:ext uri="{FF2B5EF4-FFF2-40B4-BE49-F238E27FC236}">
                            <a16:creationId xmlns:a16="http://schemas.microsoft.com/office/drawing/2014/main" id="{2A611353-F7C2-4A92-AA7F-6FE11191B9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27781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8">
            <a:extLst>
              <a:ext uri="{FF2B5EF4-FFF2-40B4-BE49-F238E27FC236}">
                <a16:creationId xmlns:a16="http://schemas.microsoft.com/office/drawing/2014/main" id="{95F564A3-8FDA-474F-B89A-C7DB5711FD8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3886200"/>
          <a:ext cx="13716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57200" imgH="419100" progId="Equation.3">
                  <p:embed/>
                </p:oleObj>
              </mc:Choice>
              <mc:Fallback>
                <p:oleObj name="Формула" r:id="rId5" imgW="457200" imgH="419100" progId="Equation.3">
                  <p:embed/>
                  <p:pic>
                    <p:nvPicPr>
                      <p:cNvPr id="26628" name="Object 8">
                        <a:extLst>
                          <a:ext uri="{FF2B5EF4-FFF2-40B4-BE49-F238E27FC236}">
                            <a16:creationId xmlns:a16="http://schemas.microsoft.com/office/drawing/2014/main" id="{95F564A3-8FDA-474F-B89A-C7DB5711FD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13716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14">
            <a:extLst>
              <a:ext uri="{FF2B5EF4-FFF2-40B4-BE49-F238E27FC236}">
                <a16:creationId xmlns:a16="http://schemas.microsoft.com/office/drawing/2014/main" id="{F371A40A-E43B-4DE6-91B9-FAC49C19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533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15">
            <a:extLst>
              <a:ext uri="{FF2B5EF4-FFF2-40B4-BE49-F238E27FC236}">
                <a16:creationId xmlns:a16="http://schemas.microsoft.com/office/drawing/2014/main" id="{2A5AA9E6-9C17-4837-B176-C8B1A54F722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00425" y="3686175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i="1"/>
              <a:t>ln</a:t>
            </a:r>
            <a:r>
              <a:rPr lang="ru-RU" altLang="ru-RU" sz="1400"/>
              <a:t>Ф</a:t>
            </a:r>
            <a:r>
              <a:rPr lang="en-US" altLang="ru-RU" sz="1400" baseline="-25000"/>
              <a:t>x</a:t>
            </a:r>
            <a:endParaRPr lang="ru-RU" altLang="ru-RU" sz="1400" i="1"/>
          </a:p>
        </p:txBody>
      </p:sp>
      <p:sp>
        <p:nvSpPr>
          <p:cNvPr id="26631" name="Text Box 16">
            <a:extLst>
              <a:ext uri="{FF2B5EF4-FFF2-40B4-BE49-F238E27FC236}">
                <a16:creationId xmlns:a16="http://schemas.microsoft.com/office/drawing/2014/main" id="{CF0A5750-6C21-4195-8429-C663B30C0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38300"/>
            <a:ext cx="58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i="1"/>
              <a:t>ln</a:t>
            </a:r>
            <a:r>
              <a:rPr lang="ru-RU" altLang="ru-RU" sz="1400"/>
              <a:t>Ф</a:t>
            </a:r>
            <a:r>
              <a:rPr lang="en-US" altLang="ru-RU" sz="1400" baseline="-25000"/>
              <a:t>0</a:t>
            </a:r>
            <a:r>
              <a:rPr lang="en-US" altLang="ru-RU" sz="1400" baseline="30000"/>
              <a:t>=</a:t>
            </a:r>
            <a:endParaRPr lang="ru-RU" altLang="ru-RU" sz="1400" i="1"/>
          </a:p>
        </p:txBody>
      </p:sp>
      <p:sp>
        <p:nvSpPr>
          <p:cNvPr id="40981" name="Line 21">
            <a:extLst>
              <a:ext uri="{FF2B5EF4-FFF2-40B4-BE49-F238E27FC236}">
                <a16:creationId xmlns:a16="http://schemas.microsoft.com/office/drawing/2014/main" id="{DC98B625-E163-4917-81AA-681469D99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1733550"/>
            <a:ext cx="9144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6" name="Text Box 26">
            <a:extLst>
              <a:ext uri="{FF2B5EF4-FFF2-40B4-BE49-F238E27FC236}">
                <a16:creationId xmlns:a16="http://schemas.microsoft.com/office/drawing/2014/main" id="{3A5F98B5-738F-44EF-9053-FBE04C6A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91200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/>
              <a:t>R</a:t>
            </a:r>
            <a:r>
              <a:rPr lang="en-US" altLang="ru-RU" sz="1400" baseline="-25000"/>
              <a:t>max</a:t>
            </a:r>
            <a:endParaRPr lang="ru-RU" altLang="ru-RU" sz="1400"/>
          </a:p>
        </p:txBody>
      </p:sp>
      <p:sp>
        <p:nvSpPr>
          <p:cNvPr id="40988" name="Freeform 28">
            <a:extLst>
              <a:ext uri="{FF2B5EF4-FFF2-40B4-BE49-F238E27FC236}">
                <a16:creationId xmlns:a16="http://schemas.microsoft.com/office/drawing/2014/main" id="{CC0BA4F5-5840-48E6-B79B-59F68BFA8FCA}"/>
              </a:ext>
            </a:extLst>
          </p:cNvPr>
          <p:cNvSpPr>
            <a:spLocks/>
          </p:cNvSpPr>
          <p:nvPr/>
        </p:nvSpPr>
        <p:spPr bwMode="auto">
          <a:xfrm>
            <a:off x="5143500" y="2590800"/>
            <a:ext cx="1981200" cy="3581400"/>
          </a:xfrm>
          <a:custGeom>
            <a:avLst/>
            <a:gdLst>
              <a:gd name="T0" fmla="*/ 1981200 w 1248"/>
              <a:gd name="T1" fmla="*/ 3581400 h 2592"/>
              <a:gd name="T2" fmla="*/ 1524000 w 1248"/>
              <a:gd name="T3" fmla="*/ 1857022 h 2592"/>
              <a:gd name="T4" fmla="*/ 0 w 1248"/>
              <a:gd name="T5" fmla="*/ 0 h 2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2592">
                <a:moveTo>
                  <a:pt x="1248" y="2592"/>
                </a:moveTo>
                <a:cubicBezTo>
                  <a:pt x="1208" y="2184"/>
                  <a:pt x="1168" y="1776"/>
                  <a:pt x="960" y="1344"/>
                </a:cubicBezTo>
                <a:cubicBezTo>
                  <a:pt x="752" y="912"/>
                  <a:pt x="376" y="456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9" name="Line 29">
            <a:extLst>
              <a:ext uri="{FF2B5EF4-FFF2-40B4-BE49-F238E27FC236}">
                <a16:creationId xmlns:a16="http://schemas.microsoft.com/office/drawing/2014/main" id="{36EE2028-F813-440A-8EEF-B320D7A11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0" y="58483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Line 30">
            <a:extLst>
              <a:ext uri="{FF2B5EF4-FFF2-40B4-BE49-F238E27FC236}">
                <a16:creationId xmlns:a16="http://schemas.microsoft.com/office/drawing/2014/main" id="{0FD9306E-59F3-4314-ADB1-125D392A1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Line 31">
            <a:extLst>
              <a:ext uri="{FF2B5EF4-FFF2-40B4-BE49-F238E27FC236}">
                <a16:creationId xmlns:a16="http://schemas.microsoft.com/office/drawing/2014/main" id="{7FF851D4-3AB5-41D2-A7B6-8A770922DF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9100" y="27717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Text Box 32">
            <a:extLst>
              <a:ext uri="{FF2B5EF4-FFF2-40B4-BE49-F238E27FC236}">
                <a16:creationId xmlns:a16="http://schemas.microsoft.com/office/drawing/2014/main" id="{CC9848ED-F96E-41C5-9DDB-A19ECADF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2819400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i="1"/>
              <a:t>x&lt;</a:t>
            </a:r>
            <a:r>
              <a:rPr lang="en-US" altLang="ru-RU" sz="1400"/>
              <a:t>0,3∙R</a:t>
            </a:r>
            <a:r>
              <a:rPr lang="en-US" altLang="ru-RU" sz="1400" baseline="-25000"/>
              <a:t>max</a:t>
            </a:r>
            <a:endParaRPr lang="ru-RU" altLang="ru-RU" sz="1400"/>
          </a:p>
        </p:txBody>
      </p:sp>
      <p:sp>
        <p:nvSpPr>
          <p:cNvPr id="26639" name="Text Box 33">
            <a:extLst>
              <a:ext uri="{FF2B5EF4-FFF2-40B4-BE49-F238E27FC236}">
                <a16:creationId xmlns:a16="http://schemas.microsoft.com/office/drawing/2014/main" id="{5D95F451-B16F-4018-9F9D-B151E93C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68600"/>
            <a:ext cx="1608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ln</a:t>
            </a:r>
            <a:r>
              <a:rPr lang="ru-RU" altLang="ru-RU"/>
              <a:t>Ф</a:t>
            </a:r>
            <a:r>
              <a:rPr lang="en-US" altLang="ru-RU" i="1" baseline="-25000"/>
              <a:t>x</a:t>
            </a:r>
            <a:r>
              <a:rPr lang="en-US" altLang="ru-RU" baseline="30000"/>
              <a:t>= </a:t>
            </a:r>
            <a:r>
              <a:rPr lang="en-US" altLang="ru-RU" i="1"/>
              <a:t>ln</a:t>
            </a:r>
            <a:r>
              <a:rPr lang="ru-RU" altLang="ru-RU"/>
              <a:t>Ф</a:t>
            </a:r>
            <a:r>
              <a:rPr lang="en-US" altLang="ru-RU" baseline="-25000"/>
              <a:t>0</a:t>
            </a:r>
            <a:r>
              <a:rPr lang="en-US" altLang="ru-RU"/>
              <a:t>-</a:t>
            </a:r>
            <a:r>
              <a:rPr lang="el-GR" altLang="ru-RU" i="1"/>
              <a:t>μ</a:t>
            </a:r>
            <a:r>
              <a:rPr lang="en-US" altLang="ru-RU" i="1"/>
              <a:t>’·x</a:t>
            </a:r>
            <a:endParaRPr lang="en-US" altLang="ru-RU" i="1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DF225C0-C07B-4F4D-900E-76F457EAB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Нейтронное излучение</a:t>
            </a:r>
            <a:endParaRPr lang="el-GR" altLang="ru-RU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720CDD7-7997-4299-B38B-7D8410F3B3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1905000"/>
          </a:xfrm>
        </p:spPr>
        <p:txBody>
          <a:bodyPr/>
          <a:lstStyle/>
          <a:p>
            <a:pPr eaLnBrk="1" hangingPunct="1"/>
            <a:r>
              <a:rPr lang="ru-RU" altLang="ru-RU" sz="2800"/>
              <a:t>Заряд </a:t>
            </a:r>
            <a:r>
              <a:rPr lang="en-US" altLang="ru-RU" sz="2800"/>
              <a:t>Z</a:t>
            </a:r>
            <a:r>
              <a:rPr lang="ru-RU" altLang="ru-RU" sz="2800"/>
              <a:t> </a:t>
            </a:r>
            <a:r>
              <a:rPr lang="en-US" altLang="ru-RU" sz="2800"/>
              <a:t>=</a:t>
            </a:r>
            <a:r>
              <a:rPr lang="ru-RU" altLang="ru-RU" sz="2800"/>
              <a:t> 0, масса </a:t>
            </a:r>
            <a:r>
              <a:rPr lang="en-US" altLang="ru-RU" sz="2800"/>
              <a:t>m</a:t>
            </a:r>
            <a:r>
              <a:rPr lang="en-US" altLang="ru-RU" sz="2800" baseline="-25000"/>
              <a:t>n</a:t>
            </a:r>
            <a:r>
              <a:rPr lang="ru-RU" altLang="ru-RU" sz="2800" baseline="-25000"/>
              <a:t> </a:t>
            </a:r>
            <a:r>
              <a:rPr lang="en-US" altLang="ru-RU" sz="2800"/>
              <a:t>= 1 </a:t>
            </a:r>
            <a:r>
              <a:rPr lang="ru-RU" altLang="ru-RU" sz="2800"/>
              <a:t>а.е.м.</a:t>
            </a:r>
            <a:endParaRPr lang="en-US" altLang="ru-RU" sz="2800"/>
          </a:p>
          <a:p>
            <a:pPr eaLnBrk="1" hangingPunct="1"/>
            <a:r>
              <a:rPr lang="ru-RU" altLang="ru-RU" sz="2800"/>
              <a:t>Не взаимодействует с электронами</a:t>
            </a:r>
          </a:p>
          <a:p>
            <a:pPr eaLnBrk="1" hangingPunct="1"/>
            <a:r>
              <a:rPr lang="ru-RU" altLang="ru-RU" sz="2800"/>
              <a:t>Нестабильность вне ядра (</a:t>
            </a:r>
            <a:r>
              <a:rPr lang="en-US" altLang="ru-RU" sz="2800"/>
              <a:t>T</a:t>
            </a:r>
            <a:r>
              <a:rPr lang="en-US" altLang="ru-RU" sz="2800" baseline="-25000"/>
              <a:t>1/2</a:t>
            </a:r>
            <a:r>
              <a:rPr lang="en-US" altLang="ru-RU" sz="2800"/>
              <a:t>=12 </a:t>
            </a:r>
            <a:r>
              <a:rPr lang="ru-RU" altLang="ru-RU" sz="2800"/>
              <a:t>мин.)</a:t>
            </a:r>
            <a:endParaRPr lang="ru-RU" altLang="ru-RU" sz="2800" baseline="-25000"/>
          </a:p>
        </p:txBody>
      </p:sp>
      <p:graphicFrame>
        <p:nvGraphicFramePr>
          <p:cNvPr id="49191" name="Group 39">
            <a:extLst>
              <a:ext uri="{FF2B5EF4-FFF2-40B4-BE49-F238E27FC236}">
                <a16:creationId xmlns:a16="http://schemas.microsoft.com/office/drawing/2014/main" id="{46DF7BC8-425D-4389-AA5C-0DE566CA484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33400" y="3352800"/>
          <a:ext cx="8153400" cy="3324424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Нейтроны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Энерия, эВ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Скорость, см/с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Быстрые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Медленные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промежуточные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резонансные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5∙10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Тепловые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5∙10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-5∙10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Холодные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-5∙10</a:t>
                      </a:r>
                      <a:r>
                        <a:rPr kumimoji="0" lang="ru-RU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Ультрахолодные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</a:t>
                      </a:r>
                      <a:r>
                        <a:rPr kumimoji="0" lang="en-US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26D972A-6D1F-4D8A-903D-DDFAA1786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Упругое рассеяние</a:t>
            </a:r>
            <a:r>
              <a:rPr lang="en-US" altLang="ru-RU"/>
              <a:t> (n,n’)</a:t>
            </a:r>
            <a:endParaRPr lang="el-GR" altLang="ru-RU"/>
          </a:p>
        </p:txBody>
      </p:sp>
      <p:sp>
        <p:nvSpPr>
          <p:cNvPr id="28675" name="Oval 3">
            <a:extLst>
              <a:ext uri="{FF2B5EF4-FFF2-40B4-BE49-F238E27FC236}">
                <a16:creationId xmlns:a16="http://schemas.microsoft.com/office/drawing/2014/main" id="{A94B1937-DFC1-4192-A224-643C0151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28676" name="Oval 4">
            <a:extLst>
              <a:ext uri="{FF2B5EF4-FFF2-40B4-BE49-F238E27FC236}">
                <a16:creationId xmlns:a16="http://schemas.microsoft.com/office/drawing/2014/main" id="{9660A4F0-5F24-4BBC-A8E1-E6A236E3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7" name="Oval 5">
            <a:extLst>
              <a:ext uri="{FF2B5EF4-FFF2-40B4-BE49-F238E27FC236}">
                <a16:creationId xmlns:a16="http://schemas.microsoft.com/office/drawing/2014/main" id="{D6C38EAC-A191-4664-A706-64A71785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4C250DB9-6529-4FF4-9200-BA255713FB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3810000"/>
            <a:ext cx="17526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931C6D6E-5C5C-44D3-9820-549D590720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971800"/>
            <a:ext cx="18288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07AAA42F-45FB-462B-8EAC-44462A4D5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62275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n’</a:t>
            </a:r>
            <a:endParaRPr lang="ru-RU" altLang="ru-RU" i="1"/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id="{6A370883-DFF7-41D5-87EC-25428E1C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44196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n</a:t>
            </a:r>
            <a:endParaRPr lang="ru-RU" altLang="ru-RU" i="1"/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799E415C-6D49-4386-93A0-BEFB73327D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38100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0226" name="Group 50">
            <a:extLst>
              <a:ext uri="{FF2B5EF4-FFF2-40B4-BE49-F238E27FC236}">
                <a16:creationId xmlns:a16="http://schemas.microsoft.com/office/drawing/2014/main" id="{9CA35B58-B228-40B9-BB72-8D4E76CF40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1000" y="1600200"/>
          <a:ext cx="4724400" cy="452596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Потеря энерии,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взаимодействий (1 МэВ → 0,025 эВ)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754B888-4846-4248-8761-CEB145CA0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Неупругое рассеяние</a:t>
            </a:r>
            <a:r>
              <a:rPr lang="en-US" altLang="ru-RU"/>
              <a:t> (n,n’)</a:t>
            </a:r>
            <a:endParaRPr lang="el-GR" altLang="ru-RU"/>
          </a:p>
        </p:txBody>
      </p:sp>
      <p:graphicFrame>
        <p:nvGraphicFramePr>
          <p:cNvPr id="29699" name="Object 8">
            <a:extLst>
              <a:ext uri="{FF2B5EF4-FFF2-40B4-BE49-F238E27FC236}">
                <a16:creationId xmlns:a16="http://schemas.microsoft.com/office/drawing/2014/main" id="{E34140E5-191E-47EE-8202-F7AB718FB75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362200" y="1905000"/>
          <a:ext cx="442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981200" imgH="279400" progId="Equation.3">
                  <p:embed/>
                </p:oleObj>
              </mc:Choice>
              <mc:Fallback>
                <p:oleObj name="Формула" r:id="rId3" imgW="1981200" imgH="279400" progId="Equation.3">
                  <p:embed/>
                  <p:pic>
                    <p:nvPicPr>
                      <p:cNvPr id="29699" name="Object 8">
                        <a:extLst>
                          <a:ext uri="{FF2B5EF4-FFF2-40B4-BE49-F238E27FC236}">
                            <a16:creationId xmlns:a16="http://schemas.microsoft.com/office/drawing/2014/main" id="{E34140E5-191E-47EE-8202-F7AB718FB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442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11">
            <a:extLst>
              <a:ext uri="{FF2B5EF4-FFF2-40B4-BE49-F238E27FC236}">
                <a16:creationId xmlns:a16="http://schemas.microsoft.com/office/drawing/2014/main" id="{6C6F4C28-FF28-4E13-999B-7C1C93DC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0"/>
          <a:stretch>
            <a:fillRect/>
          </a:stretch>
        </p:blipFill>
        <p:spPr bwMode="auto">
          <a:xfrm>
            <a:off x="1219200" y="2895600"/>
            <a:ext cx="6591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>
            <a:extLst>
              <a:ext uri="{FF2B5EF4-FFF2-40B4-BE49-F238E27FC236}">
                <a16:creationId xmlns:a16="http://schemas.microsoft.com/office/drawing/2014/main" id="{B98DBBD6-D15A-4CC1-AE67-A72061C3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7" b="758"/>
          <a:stretch>
            <a:fillRect/>
          </a:stretch>
        </p:blipFill>
        <p:spPr bwMode="auto">
          <a:xfrm>
            <a:off x="1295400" y="5410200"/>
            <a:ext cx="6591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5D318FD-02AA-4814-B6DC-0B956448B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Ионизирующие излучения	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D5EE81E-620A-4D5D-8B8F-5508EC5CCF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11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/>
              <a:t>Непосредственно ИИ:</a:t>
            </a:r>
            <a:endParaRPr lang="en-US" altLang="ru-RU" sz="2800" b="1"/>
          </a:p>
          <a:p>
            <a:pPr eaLnBrk="1" hangingPunct="1">
              <a:lnSpc>
                <a:spcPct val="90000"/>
              </a:lnSpc>
            </a:pPr>
            <a:r>
              <a:rPr lang="el-GR" altLang="ru-RU" sz="2800"/>
              <a:t>α</a:t>
            </a:r>
            <a:r>
              <a:rPr lang="ru-RU" altLang="ru-RU" sz="2800"/>
              <a:t>-частицы</a:t>
            </a:r>
          </a:p>
          <a:p>
            <a:pPr eaLnBrk="1" hangingPunct="1">
              <a:lnSpc>
                <a:spcPct val="90000"/>
              </a:lnSpc>
            </a:pPr>
            <a:r>
              <a:rPr lang="el-GR" altLang="ru-RU" sz="2800"/>
              <a:t>β</a:t>
            </a:r>
            <a:r>
              <a:rPr lang="ru-RU" altLang="ru-RU" sz="2800"/>
              <a:t>-частицы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Электроны</a:t>
            </a:r>
            <a:r>
              <a:rPr lang="el-GR" altLang="ru-RU" sz="2800"/>
              <a:t> </a:t>
            </a:r>
            <a:endParaRPr lang="ru-RU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Протоны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  <a:p>
            <a:pPr lvl="1" eaLnBrk="1" hangingPunct="1">
              <a:lnSpc>
                <a:spcPct val="90000"/>
              </a:lnSpc>
            </a:pPr>
            <a:r>
              <a:rPr lang="ru-RU" altLang="ru-RU" sz="2400"/>
              <a:t>Упругое взаимодействие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400"/>
              <a:t>Неупругое взаимодействие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01C8FEB-1098-426A-84FA-4015308A74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/>
              <a:t>Косвенно ИИ: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Нейтроны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400"/>
              <a:t>Ядерные реакции</a:t>
            </a:r>
          </a:p>
          <a:p>
            <a:pPr eaLnBrk="1" hangingPunct="1">
              <a:lnSpc>
                <a:spcPct val="90000"/>
              </a:lnSpc>
            </a:pPr>
            <a:r>
              <a:rPr lang="el-GR" altLang="ru-RU" sz="2800"/>
              <a:t>γ</a:t>
            </a:r>
            <a:r>
              <a:rPr lang="ru-RU" altLang="ru-RU" sz="2800"/>
              <a:t>-излучение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/>
              <a:t>X</a:t>
            </a:r>
            <a:r>
              <a:rPr lang="ru-RU" altLang="ru-RU" sz="2800"/>
              <a:t>-излучение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Тормозное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F7FB6B-FC9C-4A6E-8E2D-368BEB9B2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Радиационный захват</a:t>
            </a:r>
            <a:r>
              <a:rPr lang="en-US" altLang="ru-RU"/>
              <a:t> (n,</a:t>
            </a:r>
            <a:r>
              <a:rPr lang="el-GR" altLang="ru-RU"/>
              <a:t>γ</a:t>
            </a:r>
            <a:r>
              <a:rPr lang="en-US" altLang="ru-RU"/>
              <a:t>)</a:t>
            </a:r>
            <a:endParaRPr lang="el-GR" altLang="ru-RU"/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3B87E39B-7B85-456E-8842-2D6127ADDD8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1600200"/>
          <a:ext cx="33893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29810" imgH="241195" progId="Equation.3">
                  <p:embed/>
                </p:oleObj>
              </mc:Choice>
              <mc:Fallback>
                <p:oleObj name="Формула" r:id="rId3" imgW="1129810" imgH="241195" progId="Equation.3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3B87E39B-7B85-456E-8842-2D6127ADD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338931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AB101198-4B70-414B-B544-E2EA7AE00C3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19400" y="2362200"/>
          <a:ext cx="3048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016000" imgH="241300" progId="Equation.3">
                  <p:embed/>
                </p:oleObj>
              </mc:Choice>
              <mc:Fallback>
                <p:oleObj name="Формула" r:id="rId5" imgW="1016000" imgH="241300" progId="Equation.3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AB101198-4B70-414B-B544-E2EA7AE00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3048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6">
            <a:extLst>
              <a:ext uri="{FF2B5EF4-FFF2-40B4-BE49-F238E27FC236}">
                <a16:creationId xmlns:a16="http://schemas.microsoft.com/office/drawing/2014/main" id="{8667D5E5-4E0E-42D1-8ED8-6B9B502D6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524000"/>
          <a:ext cx="47609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586811" imgH="253890" progId="Equation.3">
                  <p:embed/>
                </p:oleObj>
              </mc:Choice>
              <mc:Fallback>
                <p:oleObj name="Формула" r:id="rId7" imgW="1586811" imgH="253890" progId="Equation.3">
                  <p:embed/>
                  <p:pic>
                    <p:nvPicPr>
                      <p:cNvPr id="30725" name="Object 6">
                        <a:extLst>
                          <a:ext uri="{FF2B5EF4-FFF2-40B4-BE49-F238E27FC236}">
                            <a16:creationId xmlns:a16="http://schemas.microsoft.com/office/drawing/2014/main" id="{8667D5E5-4E0E-42D1-8ED8-6B9B502D66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47609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6" name="Picture 9">
            <a:extLst>
              <a:ext uri="{FF2B5EF4-FFF2-40B4-BE49-F238E27FC236}">
                <a16:creationId xmlns:a16="http://schemas.microsoft.com/office/drawing/2014/main" id="{B092A22D-2595-464A-90A5-FE9FCD23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87688"/>
            <a:ext cx="64008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A98300F-0245-4701-82A1-A610A47B4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Реакция с образованием протонов</a:t>
            </a:r>
            <a:r>
              <a:rPr lang="en-US" altLang="ru-RU" sz="4000"/>
              <a:t> (n,p)</a:t>
            </a:r>
            <a:endParaRPr lang="el-GR" altLang="ru-RU" sz="4000"/>
          </a:p>
        </p:txBody>
      </p:sp>
      <p:graphicFrame>
        <p:nvGraphicFramePr>
          <p:cNvPr id="31747" name="Object 11">
            <a:extLst>
              <a:ext uri="{FF2B5EF4-FFF2-40B4-BE49-F238E27FC236}">
                <a16:creationId xmlns:a16="http://schemas.microsoft.com/office/drawing/2014/main" id="{F64FE69D-B12D-4FE2-AC50-0B9166D301F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895600" y="1828800"/>
          <a:ext cx="33893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43000" imgH="241300" progId="Equation.3">
                  <p:embed/>
                </p:oleObj>
              </mc:Choice>
              <mc:Fallback>
                <p:oleObj name="Формула" r:id="rId3" imgW="1143000" imgH="241300" progId="Equation.3">
                  <p:embed/>
                  <p:pic>
                    <p:nvPicPr>
                      <p:cNvPr id="31747" name="Object 11">
                        <a:extLst>
                          <a:ext uri="{FF2B5EF4-FFF2-40B4-BE49-F238E27FC236}">
                            <a16:creationId xmlns:a16="http://schemas.microsoft.com/office/drawing/2014/main" id="{F64FE69D-B12D-4FE2-AC50-0B9166D30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3893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18">
            <a:extLst>
              <a:ext uri="{FF2B5EF4-FFF2-40B4-BE49-F238E27FC236}">
                <a16:creationId xmlns:a16="http://schemas.microsoft.com/office/drawing/2014/main" id="{3CFA977D-D836-4FBD-B2D3-73F0B18FE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2644775"/>
          <a:ext cx="44815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511300" imgH="254000" progId="Equation.3">
                  <p:embed/>
                </p:oleObj>
              </mc:Choice>
              <mc:Fallback>
                <p:oleObj name="Формула" r:id="rId5" imgW="1511300" imgH="254000" progId="Equation.3">
                  <p:embed/>
                  <p:pic>
                    <p:nvPicPr>
                      <p:cNvPr id="31748" name="Object 18">
                        <a:extLst>
                          <a:ext uri="{FF2B5EF4-FFF2-40B4-BE49-F238E27FC236}">
                            <a16:creationId xmlns:a16="http://schemas.microsoft.com/office/drawing/2014/main" id="{3CFA977D-D836-4FBD-B2D3-73F0B18FE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644775"/>
                        <a:ext cx="448151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21">
            <a:extLst>
              <a:ext uri="{FF2B5EF4-FFF2-40B4-BE49-F238E27FC236}">
                <a16:creationId xmlns:a16="http://schemas.microsoft.com/office/drawing/2014/main" id="{FC1CCB40-C1DD-41CB-B17F-1817626126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3563" y="4267200"/>
          <a:ext cx="31257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54100" imgH="241300" progId="Equation.3">
                  <p:embed/>
                </p:oleObj>
              </mc:Choice>
              <mc:Fallback>
                <p:oleObj name="Формула" r:id="rId7" imgW="1054100" imgH="241300" progId="Equation.3">
                  <p:embed/>
                  <p:pic>
                    <p:nvPicPr>
                      <p:cNvPr id="31749" name="Object 21">
                        <a:extLst>
                          <a:ext uri="{FF2B5EF4-FFF2-40B4-BE49-F238E27FC236}">
                            <a16:creationId xmlns:a16="http://schemas.microsoft.com/office/drawing/2014/main" id="{FC1CCB40-C1DD-41CB-B17F-1817626126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267200"/>
                        <a:ext cx="31257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22">
            <a:extLst>
              <a:ext uri="{FF2B5EF4-FFF2-40B4-BE49-F238E27FC236}">
                <a16:creationId xmlns:a16="http://schemas.microsoft.com/office/drawing/2014/main" id="{25CC12C0-2466-4992-867F-12439233B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064125"/>
          <a:ext cx="417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409088" imgH="266584" progId="Equation.3">
                  <p:embed/>
                </p:oleObj>
              </mc:Choice>
              <mc:Fallback>
                <p:oleObj name="Формула" r:id="rId9" imgW="1409088" imgH="266584" progId="Equation.3">
                  <p:embed/>
                  <p:pic>
                    <p:nvPicPr>
                      <p:cNvPr id="31750" name="Object 22">
                        <a:extLst>
                          <a:ext uri="{FF2B5EF4-FFF2-40B4-BE49-F238E27FC236}">
                            <a16:creationId xmlns:a16="http://schemas.microsoft.com/office/drawing/2014/main" id="{25CC12C0-2466-4992-867F-12439233B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064125"/>
                        <a:ext cx="417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0892CB8-F38E-4957-BFE9-81EAB87DB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Реакция с образованием </a:t>
            </a:r>
            <a:br>
              <a:rPr lang="ru-RU" altLang="ru-RU" sz="4000"/>
            </a:br>
            <a:r>
              <a:rPr lang="el-GR" altLang="ru-RU" sz="4000"/>
              <a:t>α</a:t>
            </a:r>
            <a:r>
              <a:rPr lang="ru-RU" altLang="ru-RU" sz="4000"/>
              <a:t>-частиц</a:t>
            </a:r>
            <a:r>
              <a:rPr lang="en-US" altLang="ru-RU" sz="4000"/>
              <a:t> (n,</a:t>
            </a:r>
            <a:r>
              <a:rPr lang="el-GR" altLang="ru-RU" sz="4000"/>
              <a:t>α</a:t>
            </a:r>
            <a:r>
              <a:rPr lang="en-US" altLang="ru-RU" sz="4000"/>
              <a:t>)</a:t>
            </a:r>
            <a:endParaRPr lang="el-GR" altLang="ru-RU" sz="4000"/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E52C82B7-6F56-4A21-A817-6011B509761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895600" y="1851025"/>
          <a:ext cx="36528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18671" imgH="241195" progId="Equation.3">
                  <p:embed/>
                </p:oleObj>
              </mc:Choice>
              <mc:Fallback>
                <p:oleObj name="Формула" r:id="rId3" imgW="1218671" imgH="241195" progId="Equation.3">
                  <p:embed/>
                  <p:pic>
                    <p:nvPicPr>
                      <p:cNvPr id="32771" name="Object 3">
                        <a:extLst>
                          <a:ext uri="{FF2B5EF4-FFF2-40B4-BE49-F238E27FC236}">
                            <a16:creationId xmlns:a16="http://schemas.microsoft.com/office/drawing/2014/main" id="{E52C82B7-6F56-4A21-A817-6011B5097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51025"/>
                        <a:ext cx="36528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EE840F97-CEC0-4636-B52F-77C288F03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2644775"/>
          <a:ext cx="4833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612900" imgH="254000" progId="Equation.3">
                  <p:embed/>
                </p:oleObj>
              </mc:Choice>
              <mc:Fallback>
                <p:oleObj name="Формула" r:id="rId5" imgW="1612900" imgH="254000" progId="Equation.3">
                  <p:embed/>
                  <p:pic>
                    <p:nvPicPr>
                      <p:cNvPr id="32772" name="Object 4">
                        <a:extLst>
                          <a:ext uri="{FF2B5EF4-FFF2-40B4-BE49-F238E27FC236}">
                            <a16:creationId xmlns:a16="http://schemas.microsoft.com/office/drawing/2014/main" id="{EE840F97-CEC0-4636-B52F-77C288F03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644775"/>
                        <a:ext cx="48339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95DE5068-CC3D-4BB3-AE79-4B1F88CD1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8950" y="4267200"/>
          <a:ext cx="32766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104900" imgH="241300" progId="Equation.3">
                  <p:embed/>
                </p:oleObj>
              </mc:Choice>
              <mc:Fallback>
                <p:oleObj name="Формула" r:id="rId7" imgW="1104900" imgH="241300" progId="Equation.3">
                  <p:embed/>
                  <p:pic>
                    <p:nvPicPr>
                      <p:cNvPr id="32773" name="Object 5">
                        <a:extLst>
                          <a:ext uri="{FF2B5EF4-FFF2-40B4-BE49-F238E27FC236}">
                            <a16:creationId xmlns:a16="http://schemas.microsoft.com/office/drawing/2014/main" id="{95DE5068-CC3D-4BB3-AE79-4B1F88CD1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267200"/>
                        <a:ext cx="32766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>
            <a:extLst>
              <a:ext uri="{FF2B5EF4-FFF2-40B4-BE49-F238E27FC236}">
                <a16:creationId xmlns:a16="http://schemas.microsoft.com/office/drawing/2014/main" id="{0F91EA73-F410-4BD7-90A5-434F35557D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0638" y="5064125"/>
          <a:ext cx="42148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422360" imgH="266400" progId="Equation.3">
                  <p:embed/>
                </p:oleObj>
              </mc:Choice>
              <mc:Fallback>
                <p:oleObj name="Формула" r:id="rId9" imgW="1422360" imgH="266400" progId="Equation.3">
                  <p:embed/>
                  <p:pic>
                    <p:nvPicPr>
                      <p:cNvPr id="32774" name="Object 6">
                        <a:extLst>
                          <a:ext uri="{FF2B5EF4-FFF2-40B4-BE49-F238E27FC236}">
                            <a16:creationId xmlns:a16="http://schemas.microsoft.com/office/drawing/2014/main" id="{0F91EA73-F410-4BD7-90A5-434F35557D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5064125"/>
                        <a:ext cx="42148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DF348AA-8404-4058-B0BE-CC297D03A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Реакция с образованием </a:t>
            </a:r>
            <a:br>
              <a:rPr lang="ru-RU" altLang="ru-RU" sz="4000"/>
            </a:br>
            <a:r>
              <a:rPr lang="ru-RU" altLang="ru-RU" sz="4000"/>
              <a:t>двух и более нуклонов</a:t>
            </a:r>
            <a:r>
              <a:rPr lang="en-US" altLang="ru-RU" sz="4000"/>
              <a:t> </a:t>
            </a:r>
            <a:br>
              <a:rPr lang="en-US" altLang="ru-RU" sz="4000"/>
            </a:br>
            <a:r>
              <a:rPr lang="en-US" altLang="ru-RU" sz="4000"/>
              <a:t>(n,2n) (n,np) (n,3n)</a:t>
            </a:r>
            <a:endParaRPr lang="el-GR" altLang="ru-RU" sz="4000"/>
          </a:p>
        </p:txBody>
      </p:sp>
      <p:graphicFrame>
        <p:nvGraphicFramePr>
          <p:cNvPr id="33795" name="Object 5">
            <a:extLst>
              <a:ext uri="{FF2B5EF4-FFF2-40B4-BE49-F238E27FC236}">
                <a16:creationId xmlns:a16="http://schemas.microsoft.com/office/drawing/2014/main" id="{54760FDB-BB14-4989-9406-FDBDB7515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5" y="3124200"/>
          <a:ext cx="3806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269449" imgH="241195" progId="Equation.3">
                  <p:embed/>
                </p:oleObj>
              </mc:Choice>
              <mc:Fallback>
                <p:oleObj name="Формула" r:id="rId3" imgW="1269449" imgH="241195" progId="Equation.3">
                  <p:embed/>
                  <p:pic>
                    <p:nvPicPr>
                      <p:cNvPr id="33795" name="Object 5">
                        <a:extLst>
                          <a:ext uri="{FF2B5EF4-FFF2-40B4-BE49-F238E27FC236}">
                            <a16:creationId xmlns:a16="http://schemas.microsoft.com/office/drawing/2014/main" id="{54760FDB-BB14-4989-9406-FDBDB7515C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3124200"/>
                        <a:ext cx="38068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6">
            <a:extLst>
              <a:ext uri="{FF2B5EF4-FFF2-40B4-BE49-F238E27FC236}">
                <a16:creationId xmlns:a16="http://schemas.microsoft.com/office/drawing/2014/main" id="{A630953E-EAB0-4012-8B60-D3259CDDFB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0488" y="3921125"/>
          <a:ext cx="41084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71600" imgH="266700" progId="Equation.3">
                  <p:embed/>
                </p:oleObj>
              </mc:Choice>
              <mc:Fallback>
                <p:oleObj name="Формула" r:id="rId5" imgW="1371600" imgH="266700" progId="Equation.3">
                  <p:embed/>
                  <p:pic>
                    <p:nvPicPr>
                      <p:cNvPr id="33796" name="Object 6">
                        <a:extLst>
                          <a:ext uri="{FF2B5EF4-FFF2-40B4-BE49-F238E27FC236}">
                            <a16:creationId xmlns:a16="http://schemas.microsoft.com/office/drawing/2014/main" id="{A630953E-EAB0-4012-8B60-D3259CDDFB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3921125"/>
                        <a:ext cx="41084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92FDF3A-6417-4A26-92BF-11C944B87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Деление ядер</a:t>
            </a:r>
            <a:r>
              <a:rPr lang="en-US" altLang="ru-RU"/>
              <a:t> (n,f)</a:t>
            </a:r>
            <a:endParaRPr lang="el-GR" altLang="ru-RU"/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D552F5AC-E52E-4A66-95CD-30EC5EC1302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62400" y="2438400"/>
          <a:ext cx="49450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51000" imgH="241300" progId="Equation.3">
                  <p:embed/>
                </p:oleObj>
              </mc:Choice>
              <mc:Fallback>
                <p:oleObj name="Формула" r:id="rId3" imgW="1651000" imgH="241300" progId="Equation.3">
                  <p:embed/>
                  <p:pic>
                    <p:nvPicPr>
                      <p:cNvPr id="34819" name="Object 3">
                        <a:extLst>
                          <a:ext uri="{FF2B5EF4-FFF2-40B4-BE49-F238E27FC236}">
                            <a16:creationId xmlns:a16="http://schemas.microsoft.com/office/drawing/2014/main" id="{D552F5AC-E52E-4A66-95CD-30EC5EC13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38400"/>
                        <a:ext cx="49450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0" name="Group 4">
            <a:extLst>
              <a:ext uri="{FF2B5EF4-FFF2-40B4-BE49-F238E27FC236}">
                <a16:creationId xmlns:a16="http://schemas.microsoft.com/office/drawing/2014/main" id="{B1366E1B-EE6A-4657-84E9-FA6D51F4FEF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349500"/>
            <a:ext cx="3540125" cy="4508500"/>
            <a:chOff x="0" y="1480"/>
            <a:chExt cx="2230" cy="2840"/>
          </a:xfrm>
        </p:grpSpPr>
        <p:pic>
          <p:nvPicPr>
            <p:cNvPr id="34822" name="Picture 5">
              <a:extLst>
                <a:ext uri="{FF2B5EF4-FFF2-40B4-BE49-F238E27FC236}">
                  <a16:creationId xmlns:a16="http://schemas.microsoft.com/office/drawing/2014/main" id="{AE952D35-0ACB-4DB1-979C-838A5CF3D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0"/>
              <a:ext cx="2230" cy="2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Line 6">
              <a:extLst>
                <a:ext uri="{FF2B5EF4-FFF2-40B4-BE49-F238E27FC236}">
                  <a16:creationId xmlns:a16="http://schemas.microsoft.com/office/drawing/2014/main" id="{514023B3-4AA3-4C84-8BF2-E65F30CA5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616"/>
              <a:ext cx="0" cy="249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Line 7">
              <a:extLst>
                <a:ext uri="{FF2B5EF4-FFF2-40B4-BE49-F238E27FC236}">
                  <a16:creationId xmlns:a16="http://schemas.microsoft.com/office/drawing/2014/main" id="{343A70B7-D48B-4A34-955A-FEF0F88EB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616"/>
              <a:ext cx="0" cy="249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4821" name="Object 8">
            <a:extLst>
              <a:ext uri="{FF2B5EF4-FFF2-40B4-BE49-F238E27FC236}">
                <a16:creationId xmlns:a16="http://schemas.microsoft.com/office/drawing/2014/main" id="{2E7B466B-735E-4179-B3F1-87403D3D4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71600"/>
          <a:ext cx="57864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828800" imgH="228600" progId="Equation.3">
                  <p:embed/>
                </p:oleObj>
              </mc:Choice>
              <mc:Fallback>
                <p:oleObj name="Формула" r:id="rId6" imgW="1828800" imgH="228600" progId="Equation.3">
                  <p:embed/>
                  <p:pic>
                    <p:nvPicPr>
                      <p:cNvPr id="34821" name="Object 8">
                        <a:extLst>
                          <a:ext uri="{FF2B5EF4-FFF2-40B4-BE49-F238E27FC236}">
                            <a16:creationId xmlns:a16="http://schemas.microsoft.com/office/drawing/2014/main" id="{2E7B466B-735E-4179-B3F1-87403D3D4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5786438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5160B9B5-477E-4E41-A2F3-E04E38B7B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Преобладающие реакции</a:t>
            </a:r>
          </a:p>
        </p:txBody>
      </p:sp>
      <p:graphicFrame>
        <p:nvGraphicFramePr>
          <p:cNvPr id="74847" name="Group 95">
            <a:extLst>
              <a:ext uri="{FF2B5EF4-FFF2-40B4-BE49-F238E27FC236}">
                <a16:creationId xmlns:a16="http://schemas.microsoft.com/office/drawing/2014/main" id="{4FD34192-4020-4CCD-AB2A-D99A1F58A5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89624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36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нейтронов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6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04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Ядра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Легкие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упр.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неупр.,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(n,2n),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(n,np),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(n,3n)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упр.,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неупр.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(n,p),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</a:t>
                      </a:r>
                      <a:r>
                        <a:rPr kumimoji="0" lang="el-GR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упр.,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неупр.,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</a:t>
                      </a:r>
                      <a:r>
                        <a:rPr kumimoji="0" lang="el-GR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Тяжелые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упр.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неупр.,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(n,2n),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(n,np),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(n,3n),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(n,f)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неупр.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(n,p),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</a:t>
                      </a:r>
                      <a:r>
                        <a:rPr kumimoji="0" lang="el-GR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неупр., 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(n,</a:t>
                      </a:r>
                      <a:r>
                        <a:rPr kumimoji="0" lang="el-GR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F645B25-28EC-4524-A44E-96CFD572A9C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Ослабление потока нейтронов</a:t>
            </a:r>
            <a:endParaRPr lang="el-GR" altLang="ru-RU"/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2363E53A-E355-4FE6-8868-900FCD24CCE5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1777747"/>
              </p:ext>
            </p:extLst>
          </p:nvPr>
        </p:nvGraphicFramePr>
        <p:xfrm>
          <a:off x="914400" y="2590800"/>
          <a:ext cx="27781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27100" imgH="241300" progId="Equation.3">
                  <p:embed/>
                </p:oleObj>
              </mc:Choice>
              <mc:Fallback>
                <p:oleObj name="Формула" r:id="rId3" imgW="927100" imgH="241300" progId="Equation.3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2363E53A-E355-4FE6-8868-900FCD24C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27781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C882AB9A-E878-47C6-AF98-A957E412D749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034014"/>
              </p:ext>
            </p:extLst>
          </p:nvPr>
        </p:nvGraphicFramePr>
        <p:xfrm>
          <a:off x="1600200" y="3733800"/>
          <a:ext cx="13716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57200" imgH="419100" progId="Equation.3">
                  <p:embed/>
                </p:oleObj>
              </mc:Choice>
              <mc:Fallback>
                <p:oleObj name="Формула" r:id="rId5" imgW="457200" imgH="419100" progId="Equation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C882AB9A-E878-47C6-AF98-A957E412D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13716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1D4C0C63-7532-4296-9F7A-7EA9F626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47862"/>
            <a:ext cx="4667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BA7BDC7-7162-415A-A292-3C185E405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ru-RU"/>
              <a:t>γ</a:t>
            </a:r>
            <a:r>
              <a:rPr lang="ru-RU" altLang="ru-RU"/>
              <a:t>-излучение</a:t>
            </a:r>
            <a:endParaRPr lang="el-GR" altLang="ru-RU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A0B45F8-8F62-417B-9F3B-ACCADCBFC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Масса покоя кванта</a:t>
            </a:r>
            <a:r>
              <a:rPr lang="ru-RU" altLang="ru-RU" sz="2800" baseline="-25000"/>
              <a:t> </a:t>
            </a:r>
            <a:r>
              <a:rPr lang="en-US" altLang="ru-RU" sz="2800"/>
              <a:t>= </a:t>
            </a:r>
            <a:r>
              <a:rPr lang="ru-RU" altLang="ru-RU" sz="2800"/>
              <a:t>0</a:t>
            </a:r>
            <a:endParaRPr lang="ru-RU" altLang="ru-RU" sz="2800" baseline="-250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Скорость с=3</a:t>
            </a:r>
            <a:r>
              <a:rPr lang="en-US" altLang="ru-RU" sz="2800"/>
              <a:t>·</a:t>
            </a:r>
            <a:r>
              <a:rPr lang="ru-RU" altLang="ru-RU" sz="2800"/>
              <a:t>10</a:t>
            </a:r>
            <a:r>
              <a:rPr lang="ru-RU" altLang="ru-RU" sz="2800" baseline="30000"/>
              <a:t>10</a:t>
            </a:r>
            <a:r>
              <a:rPr lang="ru-RU" altLang="ru-RU" sz="2800"/>
              <a:t> м/с</a:t>
            </a:r>
            <a:endParaRPr lang="en-US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Энергия и длина волны: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400"/>
              <a:t>n </a:t>
            </a:r>
            <a:r>
              <a:rPr lang="ru-RU" altLang="ru-RU" sz="2400"/>
              <a:t>кэВ - </a:t>
            </a:r>
            <a:r>
              <a:rPr lang="en-US" altLang="ru-RU" sz="2400"/>
              <a:t>6</a:t>
            </a:r>
            <a:r>
              <a:rPr lang="ru-RU" altLang="ru-RU" sz="2400"/>
              <a:t> МэВ; 1,2-6,2∙10</a:t>
            </a:r>
            <a:r>
              <a:rPr lang="ru-RU" altLang="ru-RU" sz="2400" baseline="30000"/>
              <a:t>-3</a:t>
            </a:r>
            <a:r>
              <a:rPr lang="ru-RU" altLang="ru-RU" sz="2400"/>
              <a:t> </a:t>
            </a:r>
            <a:r>
              <a:rPr lang="en-US" altLang="ru-RU" sz="2400"/>
              <a:t>Å (</a:t>
            </a:r>
            <a:r>
              <a:rPr lang="el-GR" altLang="ru-RU" sz="2400"/>
              <a:t>γ</a:t>
            </a:r>
            <a:r>
              <a:rPr lang="en-US" altLang="ru-RU" sz="2400"/>
              <a:t>-</a:t>
            </a:r>
            <a:r>
              <a:rPr lang="ru-RU" altLang="ru-RU" sz="2400"/>
              <a:t>кванты</a:t>
            </a:r>
            <a:r>
              <a:rPr lang="en-US" altLang="ru-RU" sz="2400"/>
              <a:t>)</a:t>
            </a:r>
            <a:endParaRPr lang="ru-RU" altLang="ru-RU" sz="2400"/>
          </a:p>
          <a:p>
            <a:pPr lvl="1" eaLnBrk="1" hangingPunct="1">
              <a:lnSpc>
                <a:spcPct val="90000"/>
              </a:lnSpc>
            </a:pPr>
            <a:r>
              <a:rPr lang="ru-RU" altLang="ru-RU" sz="2400"/>
              <a:t>100-120 кэВ; 10</a:t>
            </a:r>
            <a:r>
              <a:rPr lang="ru-RU" altLang="ru-RU" sz="2400" baseline="30000"/>
              <a:t>3</a:t>
            </a:r>
            <a:r>
              <a:rPr lang="ru-RU" altLang="ru-RU" sz="2400"/>
              <a:t>-6∙10</a:t>
            </a:r>
            <a:r>
              <a:rPr lang="ru-RU" altLang="ru-RU" sz="2400" baseline="30000"/>
              <a:t>-2</a:t>
            </a:r>
            <a:r>
              <a:rPr lang="ru-RU" altLang="ru-RU" sz="2400"/>
              <a:t> </a:t>
            </a:r>
            <a:r>
              <a:rPr lang="en-US" altLang="ru-RU" sz="2400"/>
              <a:t>Å</a:t>
            </a:r>
            <a:r>
              <a:rPr lang="ru-RU" altLang="ru-RU" sz="2400"/>
              <a:t> (характеристические рентгеновские кванты)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400"/>
              <a:t>Тормозное излучение (энергия определяется </a:t>
            </a:r>
            <a:r>
              <a:rPr lang="en-US" altLang="ru-RU" sz="2400"/>
              <a:t>E</a:t>
            </a:r>
            <a:r>
              <a:rPr lang="el-GR" altLang="ru-RU" sz="2400" baseline="-25000"/>
              <a:t>β</a:t>
            </a:r>
            <a:r>
              <a:rPr lang="en-US" altLang="ru-RU" sz="2400" baseline="-25000"/>
              <a:t>,max</a:t>
            </a:r>
            <a:r>
              <a:rPr lang="ru-RU" altLang="ru-RU" sz="2400"/>
              <a:t>)</a:t>
            </a:r>
            <a:endParaRPr lang="el-GR" altLang="ru-RU" sz="2400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A8C43A82-399C-4A47-89FA-2F5E37D5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2" b="12762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BA06EAA1-4523-443F-9634-36BD0C8A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1" b="45946"/>
          <a:stretch>
            <a:fillRect/>
          </a:stretch>
        </p:blipFill>
        <p:spPr bwMode="auto">
          <a:xfrm>
            <a:off x="0" y="46482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2DA6327D-4C8D-4BA0-915B-C9E8C8C83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Фотоэффект</a:t>
            </a:r>
            <a:endParaRPr lang="el-GR" altLang="ru-RU"/>
          </a:p>
        </p:txBody>
      </p:sp>
      <p:graphicFrame>
        <p:nvGraphicFramePr>
          <p:cNvPr id="38915" name="Object 4">
            <a:extLst>
              <a:ext uri="{FF2B5EF4-FFF2-40B4-BE49-F238E27FC236}">
                <a16:creationId xmlns:a16="http://schemas.microsoft.com/office/drawing/2014/main" id="{0CA088C2-D705-4067-81E6-0F80A11429F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414963" y="3733800"/>
          <a:ext cx="25161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26698" imgH="266584" progId="Equation.3">
                  <p:embed/>
                </p:oleObj>
              </mc:Choice>
              <mc:Fallback>
                <p:oleObj name="Формула" r:id="rId3" imgW="926698" imgH="266584" progId="Equation.3">
                  <p:embed/>
                  <p:pic>
                    <p:nvPicPr>
                      <p:cNvPr id="38915" name="Object 4">
                        <a:extLst>
                          <a:ext uri="{FF2B5EF4-FFF2-40B4-BE49-F238E27FC236}">
                            <a16:creationId xmlns:a16="http://schemas.microsoft.com/office/drawing/2014/main" id="{0CA088C2-D705-4067-81E6-0F80A1142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3733800"/>
                        <a:ext cx="25161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Oval 6">
            <a:extLst>
              <a:ext uri="{FF2B5EF4-FFF2-40B4-BE49-F238E27FC236}">
                <a16:creationId xmlns:a16="http://schemas.microsoft.com/office/drawing/2014/main" id="{415CFD3C-F392-4E87-971E-F2703B10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38917" name="Oval 7">
            <a:extLst>
              <a:ext uri="{FF2B5EF4-FFF2-40B4-BE49-F238E27FC236}">
                <a16:creationId xmlns:a16="http://schemas.microsoft.com/office/drawing/2014/main" id="{801FE03F-FFAF-4675-B8E6-62A8601CF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8" name="Oval 8">
            <a:extLst>
              <a:ext uri="{FF2B5EF4-FFF2-40B4-BE49-F238E27FC236}">
                <a16:creationId xmlns:a16="http://schemas.microsoft.com/office/drawing/2014/main" id="{3D979834-51E1-4904-850D-FB3EDD22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9" name="Oval 13">
            <a:extLst>
              <a:ext uri="{FF2B5EF4-FFF2-40B4-BE49-F238E27FC236}">
                <a16:creationId xmlns:a16="http://schemas.microsoft.com/office/drawing/2014/main" id="{131912C1-7C58-47B1-836E-BF7CD9F2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1945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38920" name="Line 15">
            <a:extLst>
              <a:ext uri="{FF2B5EF4-FFF2-40B4-BE49-F238E27FC236}">
                <a16:creationId xmlns:a16="http://schemas.microsoft.com/office/drawing/2014/main" id="{FEFBA44F-E84F-40C8-80AD-2D047BC54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381250"/>
            <a:ext cx="12954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Oval 14">
            <a:extLst>
              <a:ext uri="{FF2B5EF4-FFF2-40B4-BE49-F238E27FC236}">
                <a16:creationId xmlns:a16="http://schemas.microsoft.com/office/drawing/2014/main" id="{555EC882-C9FF-496E-94C4-9A206E464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6670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38922" name="Freeform 18">
            <a:extLst>
              <a:ext uri="{FF2B5EF4-FFF2-40B4-BE49-F238E27FC236}">
                <a16:creationId xmlns:a16="http://schemas.microsoft.com/office/drawing/2014/main" id="{D197CBBE-3D69-4B39-9460-BE34424B8004}"/>
              </a:ext>
            </a:extLst>
          </p:cNvPr>
          <p:cNvSpPr>
            <a:spLocks/>
          </p:cNvSpPr>
          <p:nvPr/>
        </p:nvSpPr>
        <p:spPr bwMode="auto">
          <a:xfrm rot="5400000">
            <a:off x="1038225" y="2219325"/>
            <a:ext cx="381000" cy="2133600"/>
          </a:xfrm>
          <a:custGeom>
            <a:avLst/>
            <a:gdLst>
              <a:gd name="T0" fmla="*/ 190500 w 112"/>
              <a:gd name="T1" fmla="*/ 2133600 h 912"/>
              <a:gd name="T2" fmla="*/ 190500 w 112"/>
              <a:gd name="T3" fmla="*/ 1796716 h 912"/>
              <a:gd name="T4" fmla="*/ 353786 w 112"/>
              <a:gd name="T5" fmla="*/ 1684421 h 912"/>
              <a:gd name="T6" fmla="*/ 27214 w 112"/>
              <a:gd name="T7" fmla="*/ 1572126 h 912"/>
              <a:gd name="T8" fmla="*/ 353786 w 112"/>
              <a:gd name="T9" fmla="*/ 1459832 h 912"/>
              <a:gd name="T10" fmla="*/ 27214 w 112"/>
              <a:gd name="T11" fmla="*/ 1347537 h 912"/>
              <a:gd name="T12" fmla="*/ 353786 w 112"/>
              <a:gd name="T13" fmla="*/ 1235242 h 912"/>
              <a:gd name="T14" fmla="*/ 27214 w 112"/>
              <a:gd name="T15" fmla="*/ 1122947 h 912"/>
              <a:gd name="T16" fmla="*/ 353786 w 112"/>
              <a:gd name="T17" fmla="*/ 1010653 h 912"/>
              <a:gd name="T18" fmla="*/ 27214 w 112"/>
              <a:gd name="T19" fmla="*/ 898358 h 912"/>
              <a:gd name="T20" fmla="*/ 353786 w 112"/>
              <a:gd name="T21" fmla="*/ 786063 h 912"/>
              <a:gd name="T22" fmla="*/ 27214 w 112"/>
              <a:gd name="T23" fmla="*/ 673768 h 912"/>
              <a:gd name="T24" fmla="*/ 190500 w 112"/>
              <a:gd name="T25" fmla="*/ 561474 h 912"/>
              <a:gd name="T26" fmla="*/ 1905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3" name="Text Box 19">
            <a:extLst>
              <a:ext uri="{FF2B5EF4-FFF2-40B4-BE49-F238E27FC236}">
                <a16:creationId xmlns:a16="http://schemas.microsoft.com/office/drawing/2014/main" id="{504C9BF9-2059-4F00-A8E5-8440DFEA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hv</a:t>
            </a:r>
            <a:endParaRPr lang="ru-RU" altLang="ru-RU" i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A1560ED-D3C6-4633-8E86-9B139B105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Фотоэффект</a:t>
            </a:r>
            <a:endParaRPr lang="el-GR" altLang="ru-RU"/>
          </a:p>
        </p:txBody>
      </p:sp>
      <p:graphicFrame>
        <p:nvGraphicFramePr>
          <p:cNvPr id="39939" name="Object 3">
            <a:extLst>
              <a:ext uri="{FF2B5EF4-FFF2-40B4-BE49-F238E27FC236}">
                <a16:creationId xmlns:a16="http://schemas.microsoft.com/office/drawing/2014/main" id="{CED47ED5-CE51-4C63-B56E-69414911B48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219200" y="5794375"/>
          <a:ext cx="27066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14003" imgH="215806" progId="Equation.3">
                  <p:embed/>
                </p:oleObj>
              </mc:Choice>
              <mc:Fallback>
                <p:oleObj name="Формула" r:id="rId3" imgW="914003" imgH="215806" progId="Equation.3">
                  <p:embed/>
                  <p:pic>
                    <p:nvPicPr>
                      <p:cNvPr id="39939" name="Object 3">
                        <a:extLst>
                          <a:ext uri="{FF2B5EF4-FFF2-40B4-BE49-F238E27FC236}">
                            <a16:creationId xmlns:a16="http://schemas.microsoft.com/office/drawing/2014/main" id="{CED47ED5-CE51-4C63-B56E-69414911B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94375"/>
                        <a:ext cx="270668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Oval 11">
            <a:extLst>
              <a:ext uri="{FF2B5EF4-FFF2-40B4-BE49-F238E27FC236}">
                <a16:creationId xmlns:a16="http://schemas.microsoft.com/office/drawing/2014/main" id="{99D3E9BF-DAE0-4FA6-A053-0C6032492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39941" name="Oval 12">
            <a:extLst>
              <a:ext uri="{FF2B5EF4-FFF2-40B4-BE49-F238E27FC236}">
                <a16:creationId xmlns:a16="http://schemas.microsoft.com/office/drawing/2014/main" id="{D70DF099-C9C6-4C68-AE17-2E495E43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2" name="Oval 13">
            <a:extLst>
              <a:ext uri="{FF2B5EF4-FFF2-40B4-BE49-F238E27FC236}">
                <a16:creationId xmlns:a16="http://schemas.microsoft.com/office/drawing/2014/main" id="{EAE0C469-24AD-43E0-913F-CF956AA55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Oval 14">
            <a:extLst>
              <a:ext uri="{FF2B5EF4-FFF2-40B4-BE49-F238E27FC236}">
                <a16:creationId xmlns:a16="http://schemas.microsoft.com/office/drawing/2014/main" id="{443CB4EA-9732-4811-BCC3-6D87B1A43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743200"/>
            <a:ext cx="160338" cy="168275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i="1"/>
          </a:p>
        </p:txBody>
      </p:sp>
      <p:sp>
        <p:nvSpPr>
          <p:cNvPr id="39944" name="Line 19">
            <a:extLst>
              <a:ext uri="{FF2B5EF4-FFF2-40B4-BE49-F238E27FC236}">
                <a16:creationId xmlns:a16="http://schemas.microsoft.com/office/drawing/2014/main" id="{31B5DB43-FEF4-47B5-B24B-A1F133A126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8900" y="24003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5" name="Oval 20">
            <a:extLst>
              <a:ext uri="{FF2B5EF4-FFF2-40B4-BE49-F238E27FC236}">
                <a16:creationId xmlns:a16="http://schemas.microsoft.com/office/drawing/2014/main" id="{E0DB879F-12E4-490B-9F08-9D050837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2098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39946" name="Oval 21">
            <a:extLst>
              <a:ext uri="{FF2B5EF4-FFF2-40B4-BE49-F238E27FC236}">
                <a16:creationId xmlns:a16="http://schemas.microsoft.com/office/drawing/2014/main" id="{6B2F4C5C-6647-4958-9103-5953583B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39947" name="Oval 22">
            <a:extLst>
              <a:ext uri="{FF2B5EF4-FFF2-40B4-BE49-F238E27FC236}">
                <a16:creationId xmlns:a16="http://schemas.microsoft.com/office/drawing/2014/main" id="{37C74943-3E4A-4636-94BE-D549CFDC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194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8" name="Oval 23">
            <a:extLst>
              <a:ext uri="{FF2B5EF4-FFF2-40B4-BE49-F238E27FC236}">
                <a16:creationId xmlns:a16="http://schemas.microsoft.com/office/drawing/2014/main" id="{A6EB7B26-1C8A-443B-95B6-EF3FFD080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860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9" name="Oval 24">
            <a:extLst>
              <a:ext uri="{FF2B5EF4-FFF2-40B4-BE49-F238E27FC236}">
                <a16:creationId xmlns:a16="http://schemas.microsoft.com/office/drawing/2014/main" id="{C88BD79E-F946-4C5F-8597-559C9E42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743200"/>
            <a:ext cx="160338" cy="168275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i="1"/>
          </a:p>
        </p:txBody>
      </p:sp>
      <p:sp>
        <p:nvSpPr>
          <p:cNvPr id="39950" name="Line 29">
            <a:extLst>
              <a:ext uri="{FF2B5EF4-FFF2-40B4-BE49-F238E27FC236}">
                <a16:creationId xmlns:a16="http://schemas.microsoft.com/office/drawing/2014/main" id="{879148F7-25D0-4945-ABAF-A697B06B9B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6100" y="24003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1" name="Oval 30">
            <a:extLst>
              <a:ext uri="{FF2B5EF4-FFF2-40B4-BE49-F238E27FC236}">
                <a16:creationId xmlns:a16="http://schemas.microsoft.com/office/drawing/2014/main" id="{48215683-224C-4674-AB73-7DCE5D2C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2098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39952" name="Freeform 31">
            <a:extLst>
              <a:ext uri="{FF2B5EF4-FFF2-40B4-BE49-F238E27FC236}">
                <a16:creationId xmlns:a16="http://schemas.microsoft.com/office/drawing/2014/main" id="{E2637C4D-212C-429A-92FD-D3FA435B8025}"/>
              </a:ext>
            </a:extLst>
          </p:cNvPr>
          <p:cNvSpPr>
            <a:spLocks/>
          </p:cNvSpPr>
          <p:nvPr/>
        </p:nvSpPr>
        <p:spPr bwMode="auto">
          <a:xfrm rot="-5400000">
            <a:off x="1181100" y="1485900"/>
            <a:ext cx="381000" cy="2133600"/>
          </a:xfrm>
          <a:custGeom>
            <a:avLst/>
            <a:gdLst>
              <a:gd name="T0" fmla="*/ 190500 w 112"/>
              <a:gd name="T1" fmla="*/ 2133600 h 912"/>
              <a:gd name="T2" fmla="*/ 190500 w 112"/>
              <a:gd name="T3" fmla="*/ 1796716 h 912"/>
              <a:gd name="T4" fmla="*/ 353786 w 112"/>
              <a:gd name="T5" fmla="*/ 1684421 h 912"/>
              <a:gd name="T6" fmla="*/ 27214 w 112"/>
              <a:gd name="T7" fmla="*/ 1572126 h 912"/>
              <a:gd name="T8" fmla="*/ 353786 w 112"/>
              <a:gd name="T9" fmla="*/ 1459832 h 912"/>
              <a:gd name="T10" fmla="*/ 27214 w 112"/>
              <a:gd name="T11" fmla="*/ 1347537 h 912"/>
              <a:gd name="T12" fmla="*/ 353786 w 112"/>
              <a:gd name="T13" fmla="*/ 1235242 h 912"/>
              <a:gd name="T14" fmla="*/ 27214 w 112"/>
              <a:gd name="T15" fmla="*/ 1122947 h 912"/>
              <a:gd name="T16" fmla="*/ 353786 w 112"/>
              <a:gd name="T17" fmla="*/ 1010653 h 912"/>
              <a:gd name="T18" fmla="*/ 27214 w 112"/>
              <a:gd name="T19" fmla="*/ 898358 h 912"/>
              <a:gd name="T20" fmla="*/ 353786 w 112"/>
              <a:gd name="T21" fmla="*/ 786063 h 912"/>
              <a:gd name="T22" fmla="*/ 27214 w 112"/>
              <a:gd name="T23" fmla="*/ 673768 h 912"/>
              <a:gd name="T24" fmla="*/ 190500 w 112"/>
              <a:gd name="T25" fmla="*/ 561474 h 912"/>
              <a:gd name="T26" fmla="*/ 1905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3" name="Oval 32">
            <a:extLst>
              <a:ext uri="{FF2B5EF4-FFF2-40B4-BE49-F238E27FC236}">
                <a16:creationId xmlns:a16="http://schemas.microsoft.com/office/drawing/2014/main" id="{447729CA-8B67-4A72-9780-20CBDF8B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057400"/>
            <a:ext cx="3657600" cy="36576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54" name="Oval 34">
            <a:extLst>
              <a:ext uri="{FF2B5EF4-FFF2-40B4-BE49-F238E27FC236}">
                <a16:creationId xmlns:a16="http://schemas.microsoft.com/office/drawing/2014/main" id="{DB206A39-252C-4B27-95FF-62115BC2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160338" cy="168275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i="1"/>
          </a:p>
        </p:txBody>
      </p:sp>
      <p:sp>
        <p:nvSpPr>
          <p:cNvPr id="39955" name="Line 35">
            <a:extLst>
              <a:ext uri="{FF2B5EF4-FFF2-40B4-BE49-F238E27FC236}">
                <a16:creationId xmlns:a16="http://schemas.microsoft.com/office/drawing/2014/main" id="{EABC16EC-3688-41CB-A902-69698D2F18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7800" y="1752600"/>
            <a:ext cx="609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6" name="Oval 33">
            <a:extLst>
              <a:ext uri="{FF2B5EF4-FFF2-40B4-BE49-F238E27FC236}">
                <a16:creationId xmlns:a16="http://schemas.microsoft.com/office/drawing/2014/main" id="{74AD253F-5997-43AC-A036-FC65D9F7C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050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graphicFrame>
        <p:nvGraphicFramePr>
          <p:cNvPr id="39957" name="Object 36">
            <a:extLst>
              <a:ext uri="{FF2B5EF4-FFF2-40B4-BE49-F238E27FC236}">
                <a16:creationId xmlns:a16="http://schemas.microsoft.com/office/drawing/2014/main" id="{29324A01-C364-4C6F-8EC6-CDBFFE31428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562600" y="5791200"/>
          <a:ext cx="2854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52087" imgH="215806" progId="Equation.3">
                  <p:embed/>
                </p:oleObj>
              </mc:Choice>
              <mc:Fallback>
                <p:oleObj name="Формула" r:id="rId5" imgW="952087" imgH="215806" progId="Equation.3">
                  <p:embed/>
                  <p:pic>
                    <p:nvPicPr>
                      <p:cNvPr id="39957" name="Object 36">
                        <a:extLst>
                          <a:ext uri="{FF2B5EF4-FFF2-40B4-BE49-F238E27FC236}">
                            <a16:creationId xmlns:a16="http://schemas.microsoft.com/office/drawing/2014/main" id="{29324A01-C364-4C6F-8EC6-CDBFFE314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791200"/>
                        <a:ext cx="2854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8" name="Text Box 38">
            <a:extLst>
              <a:ext uri="{FF2B5EF4-FFF2-40B4-BE49-F238E27FC236}">
                <a16:creationId xmlns:a16="http://schemas.microsoft.com/office/drawing/2014/main" id="{7A1ECD39-408E-4C9E-A227-07B38396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hv</a:t>
            </a:r>
            <a:r>
              <a:rPr lang="en-US" altLang="ru-RU" i="1" baseline="-25000"/>
              <a:t>X</a:t>
            </a:r>
            <a:endParaRPr lang="ru-RU" altLang="ru-RU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BAA7EEE-997C-49D8-B010-2848544E6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Характеристики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9AF1CC3-5E53-4136-8DFD-472DA1A9F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1F3ECB8F-05EE-4C81-9C1E-87906D2A3D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971800"/>
          <a:ext cx="15605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20474" imgH="355446" progId="Equation.3">
                  <p:embed/>
                </p:oleObj>
              </mc:Choice>
              <mc:Fallback>
                <p:oleObj name="Формула" r:id="rId2" imgW="520474" imgH="355446" progId="Equation.3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1F3ECB8F-05EE-4C81-9C1E-87906D2A3D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15605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7">
            <a:extLst>
              <a:ext uri="{FF2B5EF4-FFF2-40B4-BE49-F238E27FC236}">
                <a16:creationId xmlns:a16="http://schemas.microsoft.com/office/drawing/2014/main" id="{B59C6EA4-7CDC-4806-9A89-38E11EE9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DD64F446-61CC-4AB9-8F93-FDF59F55E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973388"/>
          <a:ext cx="167481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58558" imgH="355446" progId="Equation.3">
                  <p:embed/>
                </p:oleObj>
              </mc:Choice>
              <mc:Fallback>
                <p:oleObj name="Формула" r:id="rId4" imgW="558558" imgH="355446" progId="Equation.3">
                  <p:embed/>
                  <p:pic>
                    <p:nvPicPr>
                      <p:cNvPr id="5126" name="Object 6">
                        <a:extLst>
                          <a:ext uri="{FF2B5EF4-FFF2-40B4-BE49-F238E27FC236}">
                            <a16:creationId xmlns:a16="http://schemas.microsoft.com/office/drawing/2014/main" id="{DD64F446-61CC-4AB9-8F93-FDF59F55E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3388"/>
                        <a:ext cx="167481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9">
            <a:extLst>
              <a:ext uri="{FF2B5EF4-FFF2-40B4-BE49-F238E27FC236}">
                <a16:creationId xmlns:a16="http://schemas.microsoft.com/office/drawing/2014/main" id="{4C0CACE0-CE39-4D11-B7B7-1A5B7E05F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8" name="Object 8">
            <a:extLst>
              <a:ext uri="{FF2B5EF4-FFF2-40B4-BE49-F238E27FC236}">
                <a16:creationId xmlns:a16="http://schemas.microsoft.com/office/drawing/2014/main" id="{B478B881-02FF-45EF-967A-B0F064372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2897188"/>
          <a:ext cx="133191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444114" imgH="355292" progId="Equation.3">
                  <p:embed/>
                </p:oleObj>
              </mc:Choice>
              <mc:Fallback>
                <p:oleObj name="Формула" r:id="rId6" imgW="444114" imgH="355292" progId="Equation.3">
                  <p:embed/>
                  <p:pic>
                    <p:nvPicPr>
                      <p:cNvPr id="5128" name="Object 8">
                        <a:extLst>
                          <a:ext uri="{FF2B5EF4-FFF2-40B4-BE49-F238E27FC236}">
                            <a16:creationId xmlns:a16="http://schemas.microsoft.com/office/drawing/2014/main" id="{B478B881-02FF-45EF-967A-B0F064372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97188"/>
                        <a:ext cx="133191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11">
            <a:extLst>
              <a:ext uri="{FF2B5EF4-FFF2-40B4-BE49-F238E27FC236}">
                <a16:creationId xmlns:a16="http://schemas.microsoft.com/office/drawing/2014/main" id="{4023646B-F77B-4FD1-90CE-A8437EDE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30" name="Object 10">
            <a:extLst>
              <a:ext uri="{FF2B5EF4-FFF2-40B4-BE49-F238E27FC236}">
                <a16:creationId xmlns:a16="http://schemas.microsoft.com/office/drawing/2014/main" id="{1A2336EE-15B7-4BAD-B68E-643C2EC0C4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9688" y="5410200"/>
          <a:ext cx="163671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545626" imgH="355292" progId="Equation.3">
                  <p:embed/>
                </p:oleObj>
              </mc:Choice>
              <mc:Fallback>
                <p:oleObj name="Формула" r:id="rId8" imgW="545626" imgH="355292" progId="Equation.3">
                  <p:embed/>
                  <p:pic>
                    <p:nvPicPr>
                      <p:cNvPr id="5130" name="Object 10">
                        <a:extLst>
                          <a:ext uri="{FF2B5EF4-FFF2-40B4-BE49-F238E27FC236}">
                            <a16:creationId xmlns:a16="http://schemas.microsoft.com/office/drawing/2014/main" id="{1A2336EE-15B7-4BAD-B68E-643C2EC0C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5410200"/>
                        <a:ext cx="1636712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2">
            <a:extLst>
              <a:ext uri="{FF2B5EF4-FFF2-40B4-BE49-F238E27FC236}">
                <a16:creationId xmlns:a16="http://schemas.microsoft.com/office/drawing/2014/main" id="{C212C6C7-1EE1-43D4-AF85-A9E2E927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0"/>
            <a:ext cx="80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Поток</a:t>
            </a:r>
          </a:p>
        </p:txBody>
      </p:sp>
      <p:sp>
        <p:nvSpPr>
          <p:cNvPr id="5132" name="Text Box 13">
            <a:extLst>
              <a:ext uri="{FF2B5EF4-FFF2-40B4-BE49-F238E27FC236}">
                <a16:creationId xmlns:a16="http://schemas.microsoft.com/office/drawing/2014/main" id="{9F363D5E-AA33-42EC-BD5A-4DF47631D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86000"/>
            <a:ext cx="207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Плотность потока</a:t>
            </a:r>
          </a:p>
        </p:txBody>
      </p:sp>
      <p:sp>
        <p:nvSpPr>
          <p:cNvPr id="5133" name="Text Box 14">
            <a:extLst>
              <a:ext uri="{FF2B5EF4-FFF2-40B4-BE49-F238E27FC236}">
                <a16:creationId xmlns:a16="http://schemas.microsoft.com/office/drawing/2014/main" id="{B14B737E-8E05-44F4-9DD5-8D8916CF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86000"/>
            <a:ext cx="1706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Поток энергии</a:t>
            </a:r>
          </a:p>
        </p:txBody>
      </p:sp>
      <p:sp>
        <p:nvSpPr>
          <p:cNvPr id="5134" name="Text Box 15">
            <a:extLst>
              <a:ext uri="{FF2B5EF4-FFF2-40B4-BE49-F238E27FC236}">
                <a16:creationId xmlns:a16="http://schemas.microsoft.com/office/drawing/2014/main" id="{CCF693E7-2D17-480E-87C0-F67D0146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2195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Поглощенная доза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8C9F3F9-571A-4F83-A3C8-E2963065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Комптоновское рассеяние</a:t>
            </a:r>
            <a:endParaRPr lang="el-GR" altLang="ru-RU"/>
          </a:p>
        </p:txBody>
      </p:sp>
      <p:graphicFrame>
        <p:nvGraphicFramePr>
          <p:cNvPr id="40963" name="Object 3">
            <a:extLst>
              <a:ext uri="{FF2B5EF4-FFF2-40B4-BE49-F238E27FC236}">
                <a16:creationId xmlns:a16="http://schemas.microsoft.com/office/drawing/2014/main" id="{ED3FACDA-1C06-4459-9B87-228F4EDF119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565650" y="4648200"/>
          <a:ext cx="420846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955800" imgH="876300" progId="Equation.3">
                  <p:embed/>
                </p:oleObj>
              </mc:Choice>
              <mc:Fallback>
                <p:oleObj name="Формула" r:id="rId3" imgW="1955800" imgH="876300" progId="Equation.3">
                  <p:embed/>
                  <p:pic>
                    <p:nvPicPr>
                      <p:cNvPr id="40963" name="Object 3">
                        <a:extLst>
                          <a:ext uri="{FF2B5EF4-FFF2-40B4-BE49-F238E27FC236}">
                            <a16:creationId xmlns:a16="http://schemas.microsoft.com/office/drawing/2014/main" id="{ED3FACDA-1C06-4459-9B87-228F4EDF1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648200"/>
                        <a:ext cx="420846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Oval 4">
            <a:extLst>
              <a:ext uri="{FF2B5EF4-FFF2-40B4-BE49-F238E27FC236}">
                <a16:creationId xmlns:a16="http://schemas.microsoft.com/office/drawing/2014/main" id="{08E96883-3340-416D-B693-823F150AE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40965" name="Oval 5">
            <a:extLst>
              <a:ext uri="{FF2B5EF4-FFF2-40B4-BE49-F238E27FC236}">
                <a16:creationId xmlns:a16="http://schemas.microsoft.com/office/drawing/2014/main" id="{D4EB523E-93FF-4462-A534-B41E298C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6" name="Oval 6">
            <a:extLst>
              <a:ext uri="{FF2B5EF4-FFF2-40B4-BE49-F238E27FC236}">
                <a16:creationId xmlns:a16="http://schemas.microsoft.com/office/drawing/2014/main" id="{89D03CE0-0E56-4204-B1D2-FD78BCC47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7" name="Oval 7">
            <a:extLst>
              <a:ext uri="{FF2B5EF4-FFF2-40B4-BE49-F238E27FC236}">
                <a16:creationId xmlns:a16="http://schemas.microsoft.com/office/drawing/2014/main" id="{8DA7902B-F57A-4412-8F2D-733826B3F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4DC783B5-B52A-409F-8CEC-E4B930822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828800"/>
            <a:ext cx="12954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Oval 9">
            <a:extLst>
              <a:ext uri="{FF2B5EF4-FFF2-40B4-BE49-F238E27FC236}">
                <a16:creationId xmlns:a16="http://schemas.microsoft.com/office/drawing/2014/main" id="{2F04B1E5-D1FC-49F9-A149-9B975F265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11455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40970" name="Freeform 10">
            <a:extLst>
              <a:ext uri="{FF2B5EF4-FFF2-40B4-BE49-F238E27FC236}">
                <a16:creationId xmlns:a16="http://schemas.microsoft.com/office/drawing/2014/main" id="{729C5962-65F1-4DBD-A9E6-5712A66AAE2A}"/>
              </a:ext>
            </a:extLst>
          </p:cNvPr>
          <p:cNvSpPr>
            <a:spLocks/>
          </p:cNvSpPr>
          <p:nvPr/>
        </p:nvSpPr>
        <p:spPr bwMode="auto">
          <a:xfrm rot="5400000">
            <a:off x="1038225" y="1666875"/>
            <a:ext cx="381000" cy="2133600"/>
          </a:xfrm>
          <a:custGeom>
            <a:avLst/>
            <a:gdLst>
              <a:gd name="T0" fmla="*/ 190500 w 112"/>
              <a:gd name="T1" fmla="*/ 2133600 h 912"/>
              <a:gd name="T2" fmla="*/ 190500 w 112"/>
              <a:gd name="T3" fmla="*/ 1796716 h 912"/>
              <a:gd name="T4" fmla="*/ 353786 w 112"/>
              <a:gd name="T5" fmla="*/ 1684421 h 912"/>
              <a:gd name="T6" fmla="*/ 27214 w 112"/>
              <a:gd name="T7" fmla="*/ 1572126 h 912"/>
              <a:gd name="T8" fmla="*/ 353786 w 112"/>
              <a:gd name="T9" fmla="*/ 1459832 h 912"/>
              <a:gd name="T10" fmla="*/ 27214 w 112"/>
              <a:gd name="T11" fmla="*/ 1347537 h 912"/>
              <a:gd name="T12" fmla="*/ 353786 w 112"/>
              <a:gd name="T13" fmla="*/ 1235242 h 912"/>
              <a:gd name="T14" fmla="*/ 27214 w 112"/>
              <a:gd name="T15" fmla="*/ 1122947 h 912"/>
              <a:gd name="T16" fmla="*/ 353786 w 112"/>
              <a:gd name="T17" fmla="*/ 1010653 h 912"/>
              <a:gd name="T18" fmla="*/ 27214 w 112"/>
              <a:gd name="T19" fmla="*/ 898358 h 912"/>
              <a:gd name="T20" fmla="*/ 353786 w 112"/>
              <a:gd name="T21" fmla="*/ 786063 h 912"/>
              <a:gd name="T22" fmla="*/ 27214 w 112"/>
              <a:gd name="T23" fmla="*/ 673768 h 912"/>
              <a:gd name="T24" fmla="*/ 190500 w 112"/>
              <a:gd name="T25" fmla="*/ 561474 h 912"/>
              <a:gd name="T26" fmla="*/ 1905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1" name="Freeform 11">
            <a:extLst>
              <a:ext uri="{FF2B5EF4-FFF2-40B4-BE49-F238E27FC236}">
                <a16:creationId xmlns:a16="http://schemas.microsoft.com/office/drawing/2014/main" id="{AFD3C684-15BC-41D6-ABE4-ED97F4698C29}"/>
              </a:ext>
            </a:extLst>
          </p:cNvPr>
          <p:cNvSpPr>
            <a:spLocks/>
          </p:cNvSpPr>
          <p:nvPr/>
        </p:nvSpPr>
        <p:spPr bwMode="auto">
          <a:xfrm rot="7418564">
            <a:off x="3162300" y="2276475"/>
            <a:ext cx="381000" cy="2133600"/>
          </a:xfrm>
          <a:custGeom>
            <a:avLst/>
            <a:gdLst>
              <a:gd name="T0" fmla="*/ 190500 w 112"/>
              <a:gd name="T1" fmla="*/ 2133600 h 912"/>
              <a:gd name="T2" fmla="*/ 190500 w 112"/>
              <a:gd name="T3" fmla="*/ 1796716 h 912"/>
              <a:gd name="T4" fmla="*/ 353786 w 112"/>
              <a:gd name="T5" fmla="*/ 1684421 h 912"/>
              <a:gd name="T6" fmla="*/ 27214 w 112"/>
              <a:gd name="T7" fmla="*/ 1572126 h 912"/>
              <a:gd name="T8" fmla="*/ 353786 w 112"/>
              <a:gd name="T9" fmla="*/ 1459832 h 912"/>
              <a:gd name="T10" fmla="*/ 27214 w 112"/>
              <a:gd name="T11" fmla="*/ 1347537 h 912"/>
              <a:gd name="T12" fmla="*/ 353786 w 112"/>
              <a:gd name="T13" fmla="*/ 1235242 h 912"/>
              <a:gd name="T14" fmla="*/ 27214 w 112"/>
              <a:gd name="T15" fmla="*/ 1122947 h 912"/>
              <a:gd name="T16" fmla="*/ 353786 w 112"/>
              <a:gd name="T17" fmla="*/ 1010653 h 912"/>
              <a:gd name="T18" fmla="*/ 27214 w 112"/>
              <a:gd name="T19" fmla="*/ 898358 h 912"/>
              <a:gd name="T20" fmla="*/ 353786 w 112"/>
              <a:gd name="T21" fmla="*/ 786063 h 912"/>
              <a:gd name="T22" fmla="*/ 27214 w 112"/>
              <a:gd name="T23" fmla="*/ 673768 h 912"/>
              <a:gd name="T24" fmla="*/ 190500 w 112"/>
              <a:gd name="T25" fmla="*/ 561474 h 912"/>
              <a:gd name="T26" fmla="*/ 1905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7186BE65-894E-4946-B400-4A4167032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1455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hv</a:t>
            </a:r>
            <a:endParaRPr lang="ru-RU" altLang="ru-RU" i="1"/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1AC15B60-9D3B-4FDF-8685-83250DA6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861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hv’</a:t>
            </a:r>
            <a:endParaRPr lang="ru-RU" altLang="ru-RU" i="1"/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EF0C0FF4-3302-459E-90D6-099489AD3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743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5" name="Arc 16">
            <a:extLst>
              <a:ext uri="{FF2B5EF4-FFF2-40B4-BE49-F238E27FC236}">
                <a16:creationId xmlns:a16="http://schemas.microsoft.com/office/drawing/2014/main" id="{C4306906-272B-4482-BE0D-6384E5496DBD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152400" cy="2286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6" name="Text Box 17">
            <a:extLst>
              <a:ext uri="{FF2B5EF4-FFF2-40B4-BE49-F238E27FC236}">
                <a16:creationId xmlns:a16="http://schemas.microsoft.com/office/drawing/2014/main" id="{D4C5EAE4-D109-4535-910C-8EAF907BA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62200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i="1"/>
              <a:t>φ</a:t>
            </a:r>
            <a:endParaRPr lang="ru-RU" altLang="ru-RU" i="1"/>
          </a:p>
        </p:txBody>
      </p:sp>
      <p:graphicFrame>
        <p:nvGraphicFramePr>
          <p:cNvPr id="40977" name="Object 18">
            <a:extLst>
              <a:ext uri="{FF2B5EF4-FFF2-40B4-BE49-F238E27FC236}">
                <a16:creationId xmlns:a16="http://schemas.microsoft.com/office/drawing/2014/main" id="{96879001-1454-4EB3-8633-1DBF45CCEC1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478338" y="4038600"/>
          <a:ext cx="38020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675673" imgH="266584" progId="Equation.3">
                  <p:embed/>
                </p:oleObj>
              </mc:Choice>
              <mc:Fallback>
                <p:oleObj name="Формула" r:id="rId5" imgW="1675673" imgH="266584" progId="Equation.3">
                  <p:embed/>
                  <p:pic>
                    <p:nvPicPr>
                      <p:cNvPr id="40977" name="Object 18">
                        <a:extLst>
                          <a:ext uri="{FF2B5EF4-FFF2-40B4-BE49-F238E27FC236}">
                            <a16:creationId xmlns:a16="http://schemas.microsoft.com/office/drawing/2014/main" id="{96879001-1454-4EB3-8633-1DBF45CCE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4038600"/>
                        <a:ext cx="38020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3EE9300-33FC-4677-9571-E214991E3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Электрон-позитронное взаимодействие</a:t>
            </a:r>
            <a:endParaRPr lang="el-GR" altLang="ru-RU" sz="4000"/>
          </a:p>
        </p:txBody>
      </p:sp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id="{30E12EF8-B7B2-45D9-9924-4525B421F6A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267200" y="3200400"/>
          <a:ext cx="465296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816100" imgH="431800" progId="Equation.3">
                  <p:embed/>
                </p:oleObj>
              </mc:Choice>
              <mc:Fallback>
                <p:oleObj name="Формула" r:id="rId3" imgW="1816100" imgH="431800" progId="Equation.3">
                  <p:embed/>
                  <p:pic>
                    <p:nvPicPr>
                      <p:cNvPr id="41987" name="Object 3">
                        <a:extLst>
                          <a:ext uri="{FF2B5EF4-FFF2-40B4-BE49-F238E27FC236}">
                            <a16:creationId xmlns:a16="http://schemas.microsoft.com/office/drawing/2014/main" id="{30E12EF8-B7B2-45D9-9924-4525B421F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4652963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Oval 4">
            <a:extLst>
              <a:ext uri="{FF2B5EF4-FFF2-40B4-BE49-F238E27FC236}">
                <a16:creationId xmlns:a16="http://schemas.microsoft.com/office/drawing/2014/main" id="{D7027D6E-0A69-4550-88EC-A9EDF92F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41989" name="Oval 5">
            <a:extLst>
              <a:ext uri="{FF2B5EF4-FFF2-40B4-BE49-F238E27FC236}">
                <a16:creationId xmlns:a16="http://schemas.microsoft.com/office/drawing/2014/main" id="{70F89992-C973-46D6-A6D1-1713C25E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90" name="Oval 6">
            <a:extLst>
              <a:ext uri="{FF2B5EF4-FFF2-40B4-BE49-F238E27FC236}">
                <a16:creationId xmlns:a16="http://schemas.microsoft.com/office/drawing/2014/main" id="{42ED5F11-2DA4-4670-B216-8A5CB4685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91" name="Line 8">
            <a:extLst>
              <a:ext uri="{FF2B5EF4-FFF2-40B4-BE49-F238E27FC236}">
                <a16:creationId xmlns:a16="http://schemas.microsoft.com/office/drawing/2014/main" id="{71FF1B09-A941-4699-85E0-775BE0AE31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5075" y="2667000"/>
            <a:ext cx="1685925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2" name="Oval 9">
            <a:extLst>
              <a:ext uri="{FF2B5EF4-FFF2-40B4-BE49-F238E27FC236}">
                <a16:creationId xmlns:a16="http://schemas.microsoft.com/office/drawing/2014/main" id="{258333A0-4854-46C1-A7C6-2FF6D0319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743200"/>
            <a:ext cx="160337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41993" name="Freeform 10">
            <a:extLst>
              <a:ext uri="{FF2B5EF4-FFF2-40B4-BE49-F238E27FC236}">
                <a16:creationId xmlns:a16="http://schemas.microsoft.com/office/drawing/2014/main" id="{AA9059E3-590F-4BED-8885-5FACE0F491BF}"/>
              </a:ext>
            </a:extLst>
          </p:cNvPr>
          <p:cNvSpPr>
            <a:spLocks/>
          </p:cNvSpPr>
          <p:nvPr/>
        </p:nvSpPr>
        <p:spPr bwMode="auto">
          <a:xfrm rot="5400000">
            <a:off x="1266825" y="2828925"/>
            <a:ext cx="381000" cy="2133600"/>
          </a:xfrm>
          <a:custGeom>
            <a:avLst/>
            <a:gdLst>
              <a:gd name="T0" fmla="*/ 190500 w 112"/>
              <a:gd name="T1" fmla="*/ 2133600 h 912"/>
              <a:gd name="T2" fmla="*/ 190500 w 112"/>
              <a:gd name="T3" fmla="*/ 1796716 h 912"/>
              <a:gd name="T4" fmla="*/ 353786 w 112"/>
              <a:gd name="T5" fmla="*/ 1684421 h 912"/>
              <a:gd name="T6" fmla="*/ 27214 w 112"/>
              <a:gd name="T7" fmla="*/ 1572126 h 912"/>
              <a:gd name="T8" fmla="*/ 353786 w 112"/>
              <a:gd name="T9" fmla="*/ 1459832 h 912"/>
              <a:gd name="T10" fmla="*/ 27214 w 112"/>
              <a:gd name="T11" fmla="*/ 1347537 h 912"/>
              <a:gd name="T12" fmla="*/ 353786 w 112"/>
              <a:gd name="T13" fmla="*/ 1235242 h 912"/>
              <a:gd name="T14" fmla="*/ 27214 w 112"/>
              <a:gd name="T15" fmla="*/ 1122947 h 912"/>
              <a:gd name="T16" fmla="*/ 353786 w 112"/>
              <a:gd name="T17" fmla="*/ 1010653 h 912"/>
              <a:gd name="T18" fmla="*/ 27214 w 112"/>
              <a:gd name="T19" fmla="*/ 898358 h 912"/>
              <a:gd name="T20" fmla="*/ 353786 w 112"/>
              <a:gd name="T21" fmla="*/ 786063 h 912"/>
              <a:gd name="T22" fmla="*/ 27214 w 112"/>
              <a:gd name="T23" fmla="*/ 673768 h 912"/>
              <a:gd name="T24" fmla="*/ 190500 w 112"/>
              <a:gd name="T25" fmla="*/ 561474 h 912"/>
              <a:gd name="T26" fmla="*/ 1905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4" name="Text Box 12">
            <a:extLst>
              <a:ext uri="{FF2B5EF4-FFF2-40B4-BE49-F238E27FC236}">
                <a16:creationId xmlns:a16="http://schemas.microsoft.com/office/drawing/2014/main" id="{7CE2209C-7D31-49D9-8333-5607570FC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hv</a:t>
            </a:r>
            <a:endParaRPr lang="ru-RU" altLang="ru-RU" i="1"/>
          </a:p>
        </p:txBody>
      </p:sp>
      <p:graphicFrame>
        <p:nvGraphicFramePr>
          <p:cNvPr id="41995" name="Object 17">
            <a:extLst>
              <a:ext uri="{FF2B5EF4-FFF2-40B4-BE49-F238E27FC236}">
                <a16:creationId xmlns:a16="http://schemas.microsoft.com/office/drawing/2014/main" id="{01A59BEF-2AC8-4DA3-A603-AF60A784018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2438400"/>
          <a:ext cx="33575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09088" imgH="253890" progId="Equation.3">
                  <p:embed/>
                </p:oleObj>
              </mc:Choice>
              <mc:Fallback>
                <p:oleObj name="Формула" r:id="rId5" imgW="1409088" imgH="253890" progId="Equation.3">
                  <p:embed/>
                  <p:pic>
                    <p:nvPicPr>
                      <p:cNvPr id="41995" name="Object 17">
                        <a:extLst>
                          <a:ext uri="{FF2B5EF4-FFF2-40B4-BE49-F238E27FC236}">
                            <a16:creationId xmlns:a16="http://schemas.microsoft.com/office/drawing/2014/main" id="{01A59BEF-2AC8-4DA3-A603-AF60A7840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335756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Line 18">
            <a:extLst>
              <a:ext uri="{FF2B5EF4-FFF2-40B4-BE49-F238E27FC236}">
                <a16:creationId xmlns:a16="http://schemas.microsoft.com/office/drawing/2014/main" id="{4B7AECE4-B3E7-48EB-A818-982C28719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86200"/>
            <a:ext cx="17526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7" name="Oval 19">
            <a:extLst>
              <a:ext uri="{FF2B5EF4-FFF2-40B4-BE49-F238E27FC236}">
                <a16:creationId xmlns:a16="http://schemas.microsoft.com/office/drawing/2014/main" id="{16CD0D52-0B11-4F58-9969-13B0AB7131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4463" y="4860925"/>
            <a:ext cx="160337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/>
              <a:t>+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D1D13BC-2152-4235-8DC7-11A013B8D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Области преобладания фотоэффекта, комптоновского рассеяния и образования электрон-позитронных пар в зависимости от энергии первичного гамма-кванта и заряда ядер поглотителя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30A517-DCE6-4FED-A691-99EC3C6B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6" y="1828800"/>
            <a:ext cx="7789487" cy="49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F40EB21-B82A-48BF-84B9-37AAAF064C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Ослабление потока </a:t>
            </a:r>
            <a:r>
              <a:rPr lang="el-GR" altLang="ru-RU"/>
              <a:t>γ</a:t>
            </a:r>
            <a:r>
              <a:rPr lang="ru-RU" altLang="ru-RU"/>
              <a:t>-квантов</a:t>
            </a:r>
            <a:endParaRPr lang="el-GR" altLang="ru-RU"/>
          </a:p>
        </p:txBody>
      </p:sp>
      <p:graphicFrame>
        <p:nvGraphicFramePr>
          <p:cNvPr id="44035" name="Object 3">
            <a:extLst>
              <a:ext uri="{FF2B5EF4-FFF2-40B4-BE49-F238E27FC236}">
                <a16:creationId xmlns:a16="http://schemas.microsoft.com/office/drawing/2014/main" id="{A4F1B3C1-9ADA-469E-B490-1BA5E847964C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76600" y="2133600"/>
          <a:ext cx="27781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27100" imgH="241300" progId="Equation.3">
                  <p:embed/>
                </p:oleObj>
              </mc:Choice>
              <mc:Fallback>
                <p:oleObj name="Формула" r:id="rId3" imgW="927100" imgH="241300" progId="Equation.3">
                  <p:embed/>
                  <p:pic>
                    <p:nvPicPr>
                      <p:cNvPr id="44035" name="Object 3">
                        <a:extLst>
                          <a:ext uri="{FF2B5EF4-FFF2-40B4-BE49-F238E27FC236}">
                            <a16:creationId xmlns:a16="http://schemas.microsoft.com/office/drawing/2014/main" id="{A4F1B3C1-9ADA-469E-B490-1BA5E84796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27781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>
            <a:extLst>
              <a:ext uri="{FF2B5EF4-FFF2-40B4-BE49-F238E27FC236}">
                <a16:creationId xmlns:a16="http://schemas.microsoft.com/office/drawing/2014/main" id="{77EEA5C5-4F7E-480D-B031-D472ADA6720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62400" y="3276600"/>
          <a:ext cx="13716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57200" imgH="419100" progId="Equation.3">
                  <p:embed/>
                </p:oleObj>
              </mc:Choice>
              <mc:Fallback>
                <p:oleObj name="Формула" r:id="rId5" imgW="457200" imgH="419100" progId="Equation.3">
                  <p:embed/>
                  <p:pic>
                    <p:nvPicPr>
                      <p:cNvPr id="44036" name="Object 4">
                        <a:extLst>
                          <a:ext uri="{FF2B5EF4-FFF2-40B4-BE49-F238E27FC236}">
                            <a16:creationId xmlns:a16="http://schemas.microsoft.com/office/drawing/2014/main" id="{77EEA5C5-4F7E-480D-B031-D472ADA67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3716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B8E5863-8B86-46A7-813A-C8D5404A7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/>
              <a:t>Проникающая способность </a:t>
            </a:r>
            <a:br>
              <a:rPr lang="ru-RU" altLang="ru-RU" sz="4000" dirty="0"/>
            </a:br>
            <a:r>
              <a:rPr lang="el-GR" altLang="ru-RU" sz="4000" dirty="0"/>
              <a:t>γ</a:t>
            </a:r>
            <a:r>
              <a:rPr lang="ru-RU" altLang="ru-RU" sz="4000" dirty="0"/>
              <a:t>-излучения</a:t>
            </a:r>
            <a:endParaRPr lang="el-GR" altLang="ru-RU" sz="4000" dirty="0"/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FE0354AD-C65C-4238-94E4-70DE1AA73047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2722039"/>
              </p:ext>
            </p:extLst>
          </p:nvPr>
        </p:nvGraphicFramePr>
        <p:xfrm>
          <a:off x="4222749" y="2590800"/>
          <a:ext cx="60801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03112" imgH="418918" progId="Equation.3">
                  <p:embed/>
                </p:oleObj>
              </mc:Choice>
              <mc:Fallback>
                <p:oleObj name="Формула" r:id="rId3" imgW="203112" imgH="418918" progId="Equation.3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:a16="http://schemas.microsoft.com/office/drawing/2014/main" id="{FE0354AD-C65C-4238-94E4-70DE1AA73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49" y="2590800"/>
                        <a:ext cx="608013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9979439B-1930-436F-9ABF-E4E5E9931C70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64514538"/>
              </p:ext>
            </p:extLst>
          </p:nvPr>
        </p:nvGraphicFramePr>
        <p:xfrm>
          <a:off x="1447800" y="4724400"/>
          <a:ext cx="61579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057400" imgH="457200" progId="Equation.3">
                  <p:embed/>
                </p:oleObj>
              </mc:Choice>
              <mc:Fallback>
                <p:oleObj name="Формула" r:id="rId5" imgW="2057400" imgH="457200" progId="Equation.3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9979439B-1930-436F-9ABF-E4E5E9931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615791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8DB133-27B8-47E7-89C9-5118ADF26636}"/>
              </a:ext>
            </a:extLst>
          </p:cNvPr>
          <p:cNvSpPr txBox="1"/>
          <p:nvPr/>
        </p:nvSpPr>
        <p:spPr>
          <a:xfrm>
            <a:off x="1684341" y="1947238"/>
            <a:ext cx="568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Средняя глубина проникновения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836D2-011F-496A-B24F-4191861D9E7A}"/>
              </a:ext>
            </a:extLst>
          </p:cNvPr>
          <p:cNvSpPr txBox="1"/>
          <p:nvPr/>
        </p:nvSpPr>
        <p:spPr>
          <a:xfrm>
            <a:off x="1098829" y="4023052"/>
            <a:ext cx="6855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Толщина слоя половинного ослабления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F136B65-1571-405A-9EE2-E0968FCAA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Проникающая способность </a:t>
            </a:r>
            <a:br>
              <a:rPr lang="ru-RU" altLang="ru-RU" sz="4000"/>
            </a:br>
            <a:r>
              <a:rPr lang="el-GR" altLang="ru-RU" sz="4000"/>
              <a:t>γ</a:t>
            </a:r>
            <a:r>
              <a:rPr lang="ru-RU" altLang="ru-RU" sz="4000"/>
              <a:t>-излучения</a:t>
            </a:r>
            <a:endParaRPr lang="el-GR" altLang="ru-RU" sz="4000"/>
          </a:p>
        </p:txBody>
      </p:sp>
      <p:graphicFrame>
        <p:nvGraphicFramePr>
          <p:cNvPr id="65580" name="Group 44">
            <a:extLst>
              <a:ext uri="{FF2B5EF4-FFF2-40B4-BE49-F238E27FC236}">
                <a16:creationId xmlns:a16="http://schemas.microsoft.com/office/drawing/2014/main" id="{355AFF52-F77D-4848-A540-8F1BCB3C5EB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53400" cy="4525964"/>
        </p:xfrm>
        <a:graphic>
          <a:graphicData uri="http://schemas.openxmlformats.org/drawingml/2006/table">
            <a:tbl>
              <a:tblPr/>
              <a:tblGrid>
                <a:gridCol w="163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18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Вещество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l-GR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kumimoji="0" lang="en-US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,max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=1,7 МэВ</a:t>
                      </a:r>
                      <a:endParaRPr kumimoji="0" lang="el-GR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l-GR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=1,7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МэВ</a:t>
                      </a:r>
                      <a:endParaRPr kumimoji="0" lang="el-GR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см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kumimoji="0" lang="el-GR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kumimoji="0" lang="ru-RU" alt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см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Воздух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22951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Алюминий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0,0426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1303084-F3FD-4E87-A9ED-77C229614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ru-RU"/>
              <a:t>α</a:t>
            </a:r>
            <a:r>
              <a:rPr lang="ru-RU" altLang="ru-RU"/>
              <a:t>-излучение</a:t>
            </a:r>
            <a:endParaRPr lang="el-GR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79DD25F-744C-49AF-859A-8A3D9136A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Заряд </a:t>
            </a:r>
            <a:r>
              <a:rPr lang="en-US" altLang="ru-RU" dirty="0"/>
              <a:t>Z</a:t>
            </a:r>
            <a:r>
              <a:rPr lang="ru-RU" altLang="ru-RU" dirty="0"/>
              <a:t> </a:t>
            </a:r>
            <a:r>
              <a:rPr lang="en-US" altLang="ru-RU" dirty="0"/>
              <a:t>=</a:t>
            </a:r>
            <a:r>
              <a:rPr lang="ru-RU" altLang="ru-RU" dirty="0"/>
              <a:t> </a:t>
            </a:r>
            <a:r>
              <a:rPr lang="en-US" altLang="ru-RU" dirty="0"/>
              <a:t>+2∙e</a:t>
            </a:r>
          </a:p>
          <a:p>
            <a:pPr eaLnBrk="1" hangingPunct="1"/>
            <a:r>
              <a:rPr lang="ru-RU" altLang="ru-RU" dirty="0"/>
              <a:t>Радиус </a:t>
            </a:r>
            <a:r>
              <a:rPr lang="en-US" altLang="ru-RU" dirty="0"/>
              <a:t>R</a:t>
            </a:r>
            <a:r>
              <a:rPr lang="el-GR" altLang="ru-RU" baseline="-25000" dirty="0"/>
              <a:t>α</a:t>
            </a:r>
            <a:r>
              <a:rPr lang="ru-RU" altLang="ru-RU" baseline="-25000" dirty="0"/>
              <a:t> </a:t>
            </a:r>
            <a:r>
              <a:rPr lang="en-US" altLang="ru-RU" dirty="0"/>
              <a:t>=</a:t>
            </a:r>
            <a:r>
              <a:rPr lang="ru-RU" altLang="ru-RU" dirty="0"/>
              <a:t> </a:t>
            </a:r>
            <a:r>
              <a:rPr lang="en-US" altLang="ru-RU" dirty="0"/>
              <a:t>2∙10</a:t>
            </a:r>
            <a:r>
              <a:rPr lang="en-US" altLang="ru-RU" baseline="30000" dirty="0"/>
              <a:t>-15</a:t>
            </a:r>
            <a:r>
              <a:rPr lang="en-US" altLang="ru-RU" dirty="0"/>
              <a:t> </a:t>
            </a:r>
            <a:r>
              <a:rPr lang="ru-RU" altLang="ru-RU" dirty="0"/>
              <a:t>м = </a:t>
            </a:r>
            <a:r>
              <a:rPr lang="en-US" altLang="ru-RU" dirty="0"/>
              <a:t>2∙10</a:t>
            </a:r>
            <a:r>
              <a:rPr lang="en-US" altLang="ru-RU" baseline="30000" dirty="0"/>
              <a:t>-5</a:t>
            </a:r>
            <a:r>
              <a:rPr lang="ru-RU" altLang="ru-RU" dirty="0"/>
              <a:t> </a:t>
            </a:r>
            <a:r>
              <a:rPr lang="en-US" altLang="ru-RU" dirty="0"/>
              <a:t>Å</a:t>
            </a:r>
            <a:endParaRPr lang="ru-RU" altLang="ru-RU" dirty="0"/>
          </a:p>
          <a:p>
            <a:pPr eaLnBrk="1" hangingPunct="1"/>
            <a:r>
              <a:rPr lang="ru-RU" altLang="ru-RU" dirty="0"/>
              <a:t>Масса </a:t>
            </a:r>
            <a:r>
              <a:rPr lang="en-US" altLang="ru-RU" dirty="0"/>
              <a:t>m</a:t>
            </a:r>
            <a:r>
              <a:rPr lang="el-GR" altLang="ru-RU" baseline="-25000" dirty="0"/>
              <a:t>α</a:t>
            </a:r>
            <a:r>
              <a:rPr lang="ru-RU" altLang="ru-RU" baseline="-25000" dirty="0"/>
              <a:t> </a:t>
            </a:r>
            <a:r>
              <a:rPr lang="en-US" altLang="ru-RU" dirty="0"/>
              <a:t>= 4 </a:t>
            </a:r>
            <a:r>
              <a:rPr lang="ru-RU" altLang="ru-RU" dirty="0" err="1"/>
              <a:t>а.е.м</a:t>
            </a:r>
            <a:r>
              <a:rPr lang="ru-RU" altLang="ru-RU" dirty="0"/>
              <a:t>. = 7350</a:t>
            </a:r>
            <a:r>
              <a:rPr lang="en-US" altLang="ru-RU" dirty="0"/>
              <a:t>∙m</a:t>
            </a:r>
            <a:r>
              <a:rPr lang="en-US" altLang="ru-RU" baseline="-25000" dirty="0"/>
              <a:t>e</a:t>
            </a:r>
            <a:endParaRPr lang="ru-RU" altLang="ru-RU" baseline="-25000" dirty="0"/>
          </a:p>
          <a:p>
            <a:pPr eaLnBrk="1" hangingPunct="1"/>
            <a:r>
              <a:rPr lang="ru-RU" altLang="ru-RU" dirty="0"/>
              <a:t>Энергия массы покоя </a:t>
            </a:r>
            <a:r>
              <a:rPr lang="en-US" altLang="ru-RU" dirty="0"/>
              <a:t>m</a:t>
            </a:r>
            <a:r>
              <a:rPr lang="el-GR" altLang="ru-RU" baseline="-25000" dirty="0"/>
              <a:t>α</a:t>
            </a:r>
            <a:r>
              <a:rPr lang="en-US" altLang="ru-RU" dirty="0"/>
              <a:t>∙</a:t>
            </a:r>
            <a:r>
              <a:rPr lang="ru-RU" altLang="ru-RU" dirty="0"/>
              <a:t>с</a:t>
            </a:r>
            <a:r>
              <a:rPr lang="ru-RU" altLang="ru-RU" baseline="30000" dirty="0"/>
              <a:t>2</a:t>
            </a:r>
            <a:r>
              <a:rPr lang="ru-RU" altLang="ru-RU" baseline="-25000" dirty="0"/>
              <a:t> </a:t>
            </a:r>
            <a:r>
              <a:rPr lang="en-US" altLang="ru-RU" dirty="0"/>
              <a:t>=</a:t>
            </a:r>
            <a:r>
              <a:rPr lang="ru-RU" altLang="ru-RU" dirty="0"/>
              <a:t> 3755 МэВ</a:t>
            </a:r>
          </a:p>
          <a:p>
            <a:pPr eaLnBrk="1" hangingPunct="1"/>
            <a:r>
              <a:rPr lang="ru-RU" altLang="ru-RU" dirty="0"/>
              <a:t>Кинетическая энергия </a:t>
            </a:r>
            <a:r>
              <a:rPr lang="en-US" altLang="ru-RU" dirty="0"/>
              <a:t>E</a:t>
            </a:r>
            <a:r>
              <a:rPr lang="el-GR" altLang="ru-RU" baseline="-25000" dirty="0"/>
              <a:t>α</a:t>
            </a:r>
            <a:r>
              <a:rPr lang="en-US" altLang="ru-RU" baseline="30000" dirty="0"/>
              <a:t> </a:t>
            </a:r>
            <a:r>
              <a:rPr lang="ru-RU" altLang="ru-RU" dirty="0"/>
              <a:t>1,5-15 МэВ</a:t>
            </a:r>
            <a:endParaRPr lang="en-US" altLang="ru-RU" baseline="-2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CA46495-51FD-487B-AAB3-F0C78CE2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Ионизация</a:t>
            </a:r>
            <a:endParaRPr lang="el-GR" altLang="ru-RU"/>
          </a:p>
        </p:txBody>
      </p:sp>
      <p:graphicFrame>
        <p:nvGraphicFramePr>
          <p:cNvPr id="7171" name="Object 19">
            <a:extLst>
              <a:ext uri="{FF2B5EF4-FFF2-40B4-BE49-F238E27FC236}">
                <a16:creationId xmlns:a16="http://schemas.microsoft.com/office/drawing/2014/main" id="{5C5A9178-E1AA-48BB-B66B-9D80C7B8296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029200" y="3124200"/>
          <a:ext cx="33893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29810" imgH="215806" progId="Equation.3">
                  <p:embed/>
                </p:oleObj>
              </mc:Choice>
              <mc:Fallback>
                <p:oleObj name="Формула" r:id="rId3" imgW="1129810" imgH="215806" progId="Equation.3">
                  <p:embed/>
                  <p:pic>
                    <p:nvPicPr>
                      <p:cNvPr id="7171" name="Object 19">
                        <a:extLst>
                          <a:ext uri="{FF2B5EF4-FFF2-40B4-BE49-F238E27FC236}">
                            <a16:creationId xmlns:a16="http://schemas.microsoft.com/office/drawing/2014/main" id="{5C5A9178-E1AA-48BB-B66B-9D80C7B82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124200"/>
                        <a:ext cx="3389313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Oval 5">
            <a:extLst>
              <a:ext uri="{FF2B5EF4-FFF2-40B4-BE49-F238E27FC236}">
                <a16:creationId xmlns:a16="http://schemas.microsoft.com/office/drawing/2014/main" id="{C0AD2FE0-7001-4E34-A114-EE0020395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7173" name="Oval 8">
            <a:extLst>
              <a:ext uri="{FF2B5EF4-FFF2-40B4-BE49-F238E27FC236}">
                <a16:creationId xmlns:a16="http://schemas.microsoft.com/office/drawing/2014/main" id="{FC15B371-7582-4197-BCAD-387DC652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4" name="Oval 9">
            <a:extLst>
              <a:ext uri="{FF2B5EF4-FFF2-40B4-BE49-F238E27FC236}">
                <a16:creationId xmlns:a16="http://schemas.microsoft.com/office/drawing/2014/main" id="{90A8AD11-C155-4AB3-B8E4-06A1DCDB2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5" name="Oval 12">
            <a:extLst>
              <a:ext uri="{FF2B5EF4-FFF2-40B4-BE49-F238E27FC236}">
                <a16:creationId xmlns:a16="http://schemas.microsoft.com/office/drawing/2014/main" id="{7D7BAB35-2820-40B6-81E6-05EF85DD7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6670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sp>
        <p:nvSpPr>
          <p:cNvPr id="7176" name="Line 15">
            <a:extLst>
              <a:ext uri="{FF2B5EF4-FFF2-40B4-BE49-F238E27FC236}">
                <a16:creationId xmlns:a16="http://schemas.microsoft.com/office/drawing/2014/main" id="{9DD6168F-9B77-43F4-A9E2-730355184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27432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6">
            <a:extLst>
              <a:ext uri="{FF2B5EF4-FFF2-40B4-BE49-F238E27FC236}">
                <a16:creationId xmlns:a16="http://schemas.microsoft.com/office/drawing/2014/main" id="{D120DE74-B076-4A5B-8689-F32C9115A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27432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Oval 17">
            <a:extLst>
              <a:ext uri="{FF2B5EF4-FFF2-40B4-BE49-F238E27FC236}">
                <a16:creationId xmlns:a16="http://schemas.microsoft.com/office/drawing/2014/main" id="{3DD95F89-A9A1-4DA8-BD81-32C20A945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08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α</a:t>
            </a:r>
            <a:r>
              <a:rPr lang="en-US" altLang="ru-RU" i="1"/>
              <a:t>’</a:t>
            </a:r>
            <a:endParaRPr lang="ru-RU" altLang="ru-RU" i="1"/>
          </a:p>
        </p:txBody>
      </p:sp>
      <p:sp>
        <p:nvSpPr>
          <p:cNvPr id="7179" name="Oval 14">
            <a:extLst>
              <a:ext uri="{FF2B5EF4-FFF2-40B4-BE49-F238E27FC236}">
                <a16:creationId xmlns:a16="http://schemas.microsoft.com/office/drawing/2014/main" id="{01080230-3D8C-4566-8B58-C23B3804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α</a:t>
            </a:r>
          </a:p>
        </p:txBody>
      </p:sp>
      <p:sp>
        <p:nvSpPr>
          <p:cNvPr id="7180" name="Line 18">
            <a:extLst>
              <a:ext uri="{FF2B5EF4-FFF2-40B4-BE49-F238E27FC236}">
                <a16:creationId xmlns:a16="http://schemas.microsoft.com/office/drawing/2014/main" id="{BE2AAF8C-6D64-4BAA-8DCE-52A0A5B3EC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1524000"/>
            <a:ext cx="10668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Oval 13">
            <a:extLst>
              <a:ext uri="{FF2B5EF4-FFF2-40B4-BE49-F238E27FC236}">
                <a16:creationId xmlns:a16="http://schemas.microsoft.com/office/drawing/2014/main" id="{FADD0E3E-C62D-4DF9-ADF7-2C16ACB2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85925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graphicFrame>
        <p:nvGraphicFramePr>
          <p:cNvPr id="7182" name="Object 21">
            <a:extLst>
              <a:ext uri="{FF2B5EF4-FFF2-40B4-BE49-F238E27FC236}">
                <a16:creationId xmlns:a16="http://schemas.microsoft.com/office/drawing/2014/main" id="{96A6DB1A-5C46-418A-8A58-7865247A0E4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029200" y="4114800"/>
          <a:ext cx="36179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205977" imgH="215806" progId="Equation.3">
                  <p:embed/>
                </p:oleObj>
              </mc:Choice>
              <mc:Fallback>
                <p:oleObj name="Формула" r:id="rId5" imgW="1205977" imgH="215806" progId="Equation.3">
                  <p:embed/>
                  <p:pic>
                    <p:nvPicPr>
                      <p:cNvPr id="7182" name="Object 21">
                        <a:extLst>
                          <a:ext uri="{FF2B5EF4-FFF2-40B4-BE49-F238E27FC236}">
                            <a16:creationId xmlns:a16="http://schemas.microsoft.com/office/drawing/2014/main" id="{96A6DB1A-5C46-418A-8A58-7865247A0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3617913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27770D6-AA53-4FED-B76A-DA0CDA2DD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Возбуждение</a:t>
            </a:r>
            <a:endParaRPr lang="el-GR" altLang="ru-RU"/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47D04910-DDE8-4005-8D53-696B4FC4300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029200" y="2743200"/>
          <a:ext cx="3389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29810" imgH="215806" progId="Equation.3">
                  <p:embed/>
                </p:oleObj>
              </mc:Choice>
              <mc:Fallback>
                <p:oleObj name="Формула" r:id="rId3" imgW="1129810" imgH="215806" progId="Equation.3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47D04910-DDE8-4005-8D53-696B4FC430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33893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4">
            <a:extLst>
              <a:ext uri="{FF2B5EF4-FFF2-40B4-BE49-F238E27FC236}">
                <a16:creationId xmlns:a16="http://schemas.microsoft.com/office/drawing/2014/main" id="{A5546605-9BB8-40E9-829F-38FD77AD477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68888" y="3657600"/>
          <a:ext cx="28559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52087" imgH="215806" progId="Equation.3">
                  <p:embed/>
                </p:oleObj>
              </mc:Choice>
              <mc:Fallback>
                <p:oleObj name="Формула" r:id="rId5" imgW="952087" imgH="215806" progId="Equation.3">
                  <p:embed/>
                  <p:pic>
                    <p:nvPicPr>
                      <p:cNvPr id="8196" name="Object 14">
                        <a:extLst>
                          <a:ext uri="{FF2B5EF4-FFF2-40B4-BE49-F238E27FC236}">
                            <a16:creationId xmlns:a16="http://schemas.microsoft.com/office/drawing/2014/main" id="{A5546605-9BB8-40E9-829F-38FD77AD4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3657600"/>
                        <a:ext cx="28559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Oval 4">
            <a:extLst>
              <a:ext uri="{FF2B5EF4-FFF2-40B4-BE49-F238E27FC236}">
                <a16:creationId xmlns:a16="http://schemas.microsoft.com/office/drawing/2014/main" id="{EB9B905E-8F4C-4921-8139-EABA5286E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+++</a:t>
            </a:r>
          </a:p>
        </p:txBody>
      </p:sp>
      <p:sp>
        <p:nvSpPr>
          <p:cNvPr id="8198" name="Oval 5">
            <a:extLst>
              <a:ext uri="{FF2B5EF4-FFF2-40B4-BE49-F238E27FC236}">
                <a16:creationId xmlns:a16="http://schemas.microsoft.com/office/drawing/2014/main" id="{A0DDEEE5-8AA4-448A-97BA-331DB2C9C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2133600" cy="213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9" name="Oval 6">
            <a:extLst>
              <a:ext uri="{FF2B5EF4-FFF2-40B4-BE49-F238E27FC236}">
                <a16:creationId xmlns:a16="http://schemas.microsoft.com/office/drawing/2014/main" id="{93CA2623-3E6D-4ABE-A1E4-A027FA16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3200400" cy="3200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0" name="Oval 7">
            <a:extLst>
              <a:ext uri="{FF2B5EF4-FFF2-40B4-BE49-F238E27FC236}">
                <a16:creationId xmlns:a16="http://schemas.microsoft.com/office/drawing/2014/main" id="{FE478272-E266-43CF-A95E-9E2C1F89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3200400"/>
            <a:ext cx="160338" cy="168275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i="1"/>
          </a:p>
        </p:txBody>
      </p:sp>
      <p:sp>
        <p:nvSpPr>
          <p:cNvPr id="8201" name="Line 8">
            <a:extLst>
              <a:ext uri="{FF2B5EF4-FFF2-40B4-BE49-F238E27FC236}">
                <a16:creationId xmlns:a16="http://schemas.microsoft.com/office/drawing/2014/main" id="{CC6AB77D-EDBC-4BDC-B328-AC8B021FAE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2766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A604FDA8-B0C1-4967-8BC7-A946525618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2766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Oval 10">
            <a:extLst>
              <a:ext uri="{FF2B5EF4-FFF2-40B4-BE49-F238E27FC236}">
                <a16:creationId xmlns:a16="http://schemas.microsoft.com/office/drawing/2014/main" id="{7ED8E3AB-D750-4C3E-ADCE-147C27A66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24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α</a:t>
            </a:r>
            <a:r>
              <a:rPr lang="en-US" altLang="ru-RU" i="1"/>
              <a:t>’</a:t>
            </a:r>
            <a:endParaRPr lang="ru-RU" altLang="ru-RU" i="1"/>
          </a:p>
        </p:txBody>
      </p:sp>
      <p:sp>
        <p:nvSpPr>
          <p:cNvPr id="8204" name="Oval 11">
            <a:extLst>
              <a:ext uri="{FF2B5EF4-FFF2-40B4-BE49-F238E27FC236}">
                <a16:creationId xmlns:a16="http://schemas.microsoft.com/office/drawing/2014/main" id="{8BE7F22C-B566-4FA8-A9BF-B156D4BD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24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i="1"/>
              <a:t>α</a:t>
            </a:r>
            <a:endParaRPr lang="ru-RU" altLang="ru-RU" i="1"/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895539D6-98E4-405F-BBFC-FA83458DF7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00300" y="28575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Oval 13">
            <a:extLst>
              <a:ext uri="{FF2B5EF4-FFF2-40B4-BE49-F238E27FC236}">
                <a16:creationId xmlns:a16="http://schemas.microsoft.com/office/drawing/2014/main" id="{299B50B2-54DA-4B5D-AAAF-6AE5019D1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667000"/>
            <a:ext cx="160338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−</a:t>
            </a:r>
            <a:endParaRPr lang="ru-RU" altLang="ru-RU" i="1"/>
          </a:p>
        </p:txBody>
      </p:sp>
      <p:graphicFrame>
        <p:nvGraphicFramePr>
          <p:cNvPr id="8207" name="Object 15">
            <a:extLst>
              <a:ext uri="{FF2B5EF4-FFF2-40B4-BE49-F238E27FC236}">
                <a16:creationId xmlns:a16="http://schemas.microsoft.com/office/drawing/2014/main" id="{54B8B7A3-5727-459B-9A51-467496DBB33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05400" y="4495800"/>
          <a:ext cx="2438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812447" imgH="215806" progId="Equation.3">
                  <p:embed/>
                </p:oleObj>
              </mc:Choice>
              <mc:Fallback>
                <p:oleObj name="Формула" r:id="rId7" imgW="812447" imgH="215806" progId="Equation.3">
                  <p:embed/>
                  <p:pic>
                    <p:nvPicPr>
                      <p:cNvPr id="8207" name="Object 15">
                        <a:extLst>
                          <a:ext uri="{FF2B5EF4-FFF2-40B4-BE49-F238E27FC236}">
                            <a16:creationId xmlns:a16="http://schemas.microsoft.com/office/drawing/2014/main" id="{54B8B7A3-5727-459B-9A51-467496DBB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2438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B11619D3-4150-4F1D-80B9-D08F1D693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Траектории </a:t>
            </a:r>
            <a:r>
              <a:rPr lang="el-GR" altLang="ru-RU"/>
              <a:t>α</a:t>
            </a:r>
            <a:r>
              <a:rPr lang="ru-RU" altLang="ru-RU"/>
              <a:t>-частиц</a:t>
            </a:r>
          </a:p>
        </p:txBody>
      </p:sp>
      <p:pic>
        <p:nvPicPr>
          <p:cNvPr id="9219" name="Picture 7">
            <a:extLst>
              <a:ext uri="{FF2B5EF4-FFF2-40B4-BE49-F238E27FC236}">
                <a16:creationId xmlns:a16="http://schemas.microsoft.com/office/drawing/2014/main" id="{5C1FBBE0-E4B5-4EAB-89FF-6AE7637DB7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600200"/>
            <a:ext cx="36766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8">
            <a:extLst>
              <a:ext uri="{FF2B5EF4-FFF2-40B4-BE49-F238E27FC236}">
                <a16:creationId xmlns:a16="http://schemas.microsoft.com/office/drawing/2014/main" id="{ABFFD97F-4FE4-4C6F-9213-127524E8BB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1600200"/>
            <a:ext cx="30432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E420758-2D30-4B1E-8D6A-3580EB026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Ионизация среды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59681A7-A062-4FD5-A1E3-EBADEC0CF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Ионизируется 5-10 тыс. атомов на 1 см пробега в воздухе.</a:t>
            </a:r>
          </a:p>
          <a:p>
            <a:pPr eaLnBrk="1" hangingPunct="1"/>
            <a:r>
              <a:rPr lang="el-GR" altLang="ru-RU"/>
              <a:t>Δ</a:t>
            </a:r>
            <a:r>
              <a:rPr lang="en-US" altLang="ru-RU"/>
              <a:t>E</a:t>
            </a:r>
            <a:r>
              <a:rPr lang="ru-RU" altLang="ru-RU"/>
              <a:t>=100-200 эВ передается выбитым электронам.</a:t>
            </a:r>
          </a:p>
          <a:p>
            <a:pPr eaLnBrk="1" hangingPunct="1"/>
            <a:r>
              <a:rPr lang="ru-RU" altLang="ru-RU"/>
              <a:t>Электроны ионизирую в 3-4 раза больше частиц.</a:t>
            </a:r>
            <a:endParaRPr lang="en-US" altLang="ru-RU"/>
          </a:p>
          <a:p>
            <a:pPr eaLnBrk="1" hangingPunct="1"/>
            <a:endParaRPr lang="ru-RU" altLang="ru-RU"/>
          </a:p>
          <a:p>
            <a:pPr eaLnBrk="1" hangingPunct="1"/>
            <a:endParaRPr lang="el-GR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</TotalTime>
  <Words>3996</Words>
  <Application>Microsoft Office PowerPoint</Application>
  <PresentationFormat>Экран (4:3)</PresentationFormat>
  <Paragraphs>438</Paragraphs>
  <Slides>45</Slides>
  <Notes>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CentSchbkCyrill BT</vt:lpstr>
      <vt:lpstr>Times New Roman</vt:lpstr>
      <vt:lpstr>Оформление по умолчанию</vt:lpstr>
      <vt:lpstr>Формула</vt:lpstr>
      <vt:lpstr>Взаимодействие ионизирующих излучений с веществом</vt:lpstr>
      <vt:lpstr>Ионизирующие излучения </vt:lpstr>
      <vt:lpstr>Ионизирующие излучения </vt:lpstr>
      <vt:lpstr>Характеристики</vt:lpstr>
      <vt:lpstr>α-излучение</vt:lpstr>
      <vt:lpstr>Ионизация</vt:lpstr>
      <vt:lpstr>Возбуждение</vt:lpstr>
      <vt:lpstr>Траектории α-частиц</vt:lpstr>
      <vt:lpstr>Ионизация среды</vt:lpstr>
      <vt:lpstr>Потери энергии на ионизацию</vt:lpstr>
      <vt:lpstr>Пробег α-частиц</vt:lpstr>
      <vt:lpstr>Пробег α-частиц</vt:lpstr>
      <vt:lpstr>Пробег α-частиц</vt:lpstr>
      <vt:lpstr>β-излучение</vt:lpstr>
      <vt:lpstr>Ионизация и возбуждение</vt:lpstr>
      <vt:lpstr>Тормозное излучение</vt:lpstr>
      <vt:lpstr>Упругое рассеяние</vt:lpstr>
      <vt:lpstr>Траектории β-частиц</vt:lpstr>
      <vt:lpstr>Замедление β+-частиц</vt:lpstr>
      <vt:lpstr>Различия взаимодействия  α- и β-излучений с веществом</vt:lpstr>
      <vt:lpstr>Потери энергии на ионизацию</vt:lpstr>
      <vt:lpstr>Потери энергии на излучение</vt:lpstr>
      <vt:lpstr>Соотношение потерь на ионизацию и тормозное излучение</vt:lpstr>
      <vt:lpstr>Ионизация среды (воздуха)</vt:lpstr>
      <vt:lpstr>Пробег β-частиц</vt:lpstr>
      <vt:lpstr>Ослабление потока β-частиц</vt:lpstr>
      <vt:lpstr>Нейтронное излучение</vt:lpstr>
      <vt:lpstr>Упругое рассеяние (n,n’)</vt:lpstr>
      <vt:lpstr>Неупругое рассеяние (n,n’)</vt:lpstr>
      <vt:lpstr>Радиационный захват (n,γ)</vt:lpstr>
      <vt:lpstr>Реакция с образованием протонов (n,p)</vt:lpstr>
      <vt:lpstr>Реакция с образованием  α-частиц (n,α)</vt:lpstr>
      <vt:lpstr>Реакция с образованием  двух и более нуклонов  (n,2n) (n,np) (n,3n)</vt:lpstr>
      <vt:lpstr>Деление ядер (n,f)</vt:lpstr>
      <vt:lpstr>Преобладающие реакции</vt:lpstr>
      <vt:lpstr>Ослабление потока нейтронов</vt:lpstr>
      <vt:lpstr>γ-излучение</vt:lpstr>
      <vt:lpstr>Фотоэффект</vt:lpstr>
      <vt:lpstr>Фотоэффект</vt:lpstr>
      <vt:lpstr>Комптоновское рассеяние</vt:lpstr>
      <vt:lpstr>Электрон-позитронное взаимодействие</vt:lpstr>
      <vt:lpstr>Области преобладания фотоэффекта, комптоновского рассеяния и образования электрон-позитронных пар в зависимости от энергии первичного гамма-кванта и заряда ядер поглотителя</vt:lpstr>
      <vt:lpstr>Ослабление потока γ-квантов</vt:lpstr>
      <vt:lpstr>Проникающая способность  γ-излучения</vt:lpstr>
      <vt:lpstr>Проникающая способность  γ-излучения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D.V. Manakhov</cp:lastModifiedBy>
  <cp:revision>39</cp:revision>
  <cp:lastPrinted>1601-01-01T00:00:00Z</cp:lastPrinted>
  <dcterms:created xsi:type="dcterms:W3CDTF">1601-01-01T00:00:00Z</dcterms:created>
  <dcterms:modified xsi:type="dcterms:W3CDTF">2022-10-31T18:53:23Z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